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96_71810D4D.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357" r:id="rId2"/>
    <p:sldId id="426" r:id="rId3"/>
    <p:sldId id="272" r:id="rId4"/>
    <p:sldId id="262" r:id="rId5"/>
    <p:sldId id="279" r:id="rId6"/>
    <p:sldId id="304" r:id="rId7"/>
    <p:sldId id="396" r:id="rId8"/>
    <p:sldId id="265" r:id="rId9"/>
    <p:sldId id="342" r:id="rId10"/>
    <p:sldId id="266" r:id="rId11"/>
    <p:sldId id="343" r:id="rId12"/>
    <p:sldId id="344" r:id="rId13"/>
    <p:sldId id="345" r:id="rId14"/>
    <p:sldId id="346" r:id="rId15"/>
    <p:sldId id="347" r:id="rId16"/>
    <p:sldId id="348" r:id="rId17"/>
    <p:sldId id="349" r:id="rId18"/>
    <p:sldId id="350" r:id="rId19"/>
    <p:sldId id="351" r:id="rId20"/>
    <p:sldId id="352" r:id="rId21"/>
    <p:sldId id="398" r:id="rId22"/>
    <p:sldId id="399" r:id="rId23"/>
    <p:sldId id="267" r:id="rId24"/>
    <p:sldId id="385" r:id="rId25"/>
    <p:sldId id="382" r:id="rId26"/>
    <p:sldId id="354" r:id="rId27"/>
    <p:sldId id="355" r:id="rId28"/>
    <p:sldId id="402" r:id="rId29"/>
    <p:sldId id="356" r:id="rId30"/>
    <p:sldId id="404" r:id="rId31"/>
    <p:sldId id="358" r:id="rId32"/>
    <p:sldId id="379" r:id="rId33"/>
    <p:sldId id="406" r:id="rId34"/>
    <p:sldId id="410" r:id="rId35"/>
    <p:sldId id="388" r:id="rId36"/>
    <p:sldId id="276" r:id="rId37"/>
    <p:sldId id="359" r:id="rId38"/>
    <p:sldId id="360" r:id="rId39"/>
    <p:sldId id="361" r:id="rId40"/>
    <p:sldId id="362" r:id="rId41"/>
    <p:sldId id="363" r:id="rId42"/>
    <p:sldId id="364" r:id="rId43"/>
    <p:sldId id="365" r:id="rId44"/>
    <p:sldId id="366" r:id="rId45"/>
    <p:sldId id="308" r:id="rId46"/>
    <p:sldId id="367" r:id="rId47"/>
    <p:sldId id="400" r:id="rId48"/>
    <p:sldId id="368" r:id="rId49"/>
    <p:sldId id="412" r:id="rId50"/>
    <p:sldId id="370" r:id="rId51"/>
    <p:sldId id="374" r:id="rId52"/>
    <p:sldId id="416" r:id="rId53"/>
    <p:sldId id="414" r:id="rId54"/>
    <p:sldId id="418" r:id="rId55"/>
    <p:sldId id="421" r:id="rId56"/>
    <p:sldId id="397" r:id="rId57"/>
    <p:sldId id="377" r:id="rId58"/>
    <p:sldId id="390" r:id="rId59"/>
    <p:sldId id="378" r:id="rId60"/>
    <p:sldId id="391" r:id="rId61"/>
    <p:sldId id="381" r:id="rId62"/>
    <p:sldId id="389" r:id="rId63"/>
    <p:sldId id="423" r:id="rId64"/>
    <p:sldId id="425" r:id="rId65"/>
    <p:sldId id="427" r:id="rId66"/>
    <p:sldId id="383" r:id="rId67"/>
    <p:sldId id="324" r:id="rId6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t Layouts and Design" id="{64924206-1386-4FB2-B206-4CEBD4173206}">
          <p14:sldIdLst>
            <p14:sldId id="357"/>
            <p14:sldId id="426"/>
            <p14:sldId id="272"/>
            <p14:sldId id="262"/>
            <p14:sldId id="279"/>
            <p14:sldId id="304"/>
            <p14:sldId id="396"/>
            <p14:sldId id="265"/>
            <p14:sldId id="342"/>
            <p14:sldId id="266"/>
            <p14:sldId id="343"/>
            <p14:sldId id="344"/>
            <p14:sldId id="345"/>
            <p14:sldId id="346"/>
            <p14:sldId id="347"/>
            <p14:sldId id="348"/>
            <p14:sldId id="349"/>
            <p14:sldId id="350"/>
            <p14:sldId id="351"/>
            <p14:sldId id="352"/>
            <p14:sldId id="398"/>
            <p14:sldId id="399"/>
            <p14:sldId id="267"/>
            <p14:sldId id="385"/>
            <p14:sldId id="382"/>
            <p14:sldId id="354"/>
            <p14:sldId id="355"/>
            <p14:sldId id="402"/>
            <p14:sldId id="356"/>
            <p14:sldId id="404"/>
            <p14:sldId id="358"/>
            <p14:sldId id="379"/>
            <p14:sldId id="406"/>
            <p14:sldId id="410"/>
            <p14:sldId id="388"/>
            <p14:sldId id="276"/>
            <p14:sldId id="359"/>
            <p14:sldId id="360"/>
            <p14:sldId id="361"/>
            <p14:sldId id="362"/>
            <p14:sldId id="363"/>
            <p14:sldId id="364"/>
            <p14:sldId id="365"/>
            <p14:sldId id="366"/>
            <p14:sldId id="308"/>
            <p14:sldId id="367"/>
            <p14:sldId id="400"/>
            <p14:sldId id="368"/>
            <p14:sldId id="412"/>
            <p14:sldId id="370"/>
            <p14:sldId id="374"/>
            <p14:sldId id="416"/>
            <p14:sldId id="414"/>
            <p14:sldId id="418"/>
            <p14:sldId id="421"/>
            <p14:sldId id="397"/>
            <p14:sldId id="377"/>
            <p14:sldId id="390"/>
            <p14:sldId id="378"/>
            <p14:sldId id="391"/>
            <p14:sldId id="381"/>
            <p14:sldId id="389"/>
            <p14:sldId id="423"/>
            <p14:sldId id="425"/>
            <p14:sldId id="427"/>
            <p14:sldId id="383"/>
            <p14:sldId id="32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79791E-4287-DA33-071A-88D135F7A478}" name="Kimberly B. Schriver" initials="KBS" userId="S::kimberly.schriver@bipc.com::406ff1d5-35b6-4476-b426-d9e9950025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E81084-AFEE-43BA-A978-071DD139C09C}" v="6" dt="2023-11-01T13:00:42.915"/>
    <p1510:client id="{C363D30D-C34F-418A-923F-381B6181F76D}" v="11" dt="2023-11-01T12:25:33.6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92" autoAdjust="0"/>
    <p:restoredTop sz="87935" autoAdjust="0"/>
  </p:normalViewPr>
  <p:slideViewPr>
    <p:cSldViewPr snapToGrid="0">
      <p:cViewPr varScale="1">
        <p:scale>
          <a:sx n="72" d="100"/>
          <a:sy n="72" d="100"/>
        </p:scale>
        <p:origin x="365" y="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04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8/10/relationships/authors" Target="authors.xml"/><Relationship Id="rId7" Type="http://schemas.openxmlformats.org/officeDocument/2006/relationships/slide" Target="slides/slide6.xml"/><Relationship Id="rId71" Type="http://schemas.openxmlformats.org/officeDocument/2006/relationships/presProps" Target="presProps.xml"/></Relationships>
</file>

<file path=ppt/comments/modernComment_196_71810D4D.xml><?xml version="1.0" encoding="utf-8"?>
<p188:cmLst xmlns:a="http://schemas.openxmlformats.org/drawingml/2006/main" xmlns:r="http://schemas.openxmlformats.org/officeDocument/2006/relationships" xmlns:p188="http://schemas.microsoft.com/office/powerpoint/2018/8/main">
  <p188:cm id="{9A04C11B-18F6-41A0-A5EC-3CCE22DD69C8}" authorId="{9979791E-4287-DA33-071A-88D135F7A478}" created="2023-11-01T13:03:26.150">
    <pc:sldMkLst xmlns:pc="http://schemas.microsoft.com/office/powerpoint/2013/main/command">
      <pc:docMk/>
      <pc:sldMk cId="1904282957" sldId="406"/>
    </pc:sldMkLst>
    <p188:replyLst>
      <p188:reply id="{CB334B7B-EA12-42CA-8EC1-F77FC62E56DA}" authorId="{9979791E-4287-DA33-071A-88D135F7A478}" created="2023-11-01T13:17:16.621">
        <p188:txBody>
          <a:bodyPr/>
          <a:lstStyle/>
          <a:p>
            <a:r>
              <a:rPr lang="en-US"/>
              <a:t>Change the title? Practical Impact? </a:t>
            </a:r>
          </a:p>
        </p188:txBody>
      </p188:reply>
    </p188:replyLst>
    <p188:txBody>
      <a:bodyPr/>
      <a:lstStyle/>
      <a:p>
        <a:r>
          <a:rPr lang="en-US"/>
          <a:t>Can we consolidate 33 and 34 into one slide and focus on impact to our clients?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BB097C8C-A26B-4D2C-A234-D4D191A98DFC}" type="datetimeFigureOut">
              <a:rPr lang="en-US" smtClean="0"/>
              <a:t>11/2/2023</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5B5A0FD-AD1C-4C70-9E4C-5716B7CEE51E}" type="slidenum">
              <a:rPr lang="en-US" smtClean="0"/>
              <a:t>‹#›</a:t>
            </a:fld>
            <a:endParaRPr lang="en-US" dirty="0"/>
          </a:p>
        </p:txBody>
      </p:sp>
    </p:spTree>
    <p:extLst>
      <p:ext uri="{BB962C8B-B14F-4D97-AF65-F5344CB8AC3E}">
        <p14:creationId xmlns:p14="http://schemas.microsoft.com/office/powerpoint/2010/main" val="3064834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354E3EF-3874-4D25-B412-D9079A1DDED3}" type="datetimeFigureOut">
              <a:rPr lang="en-US" smtClean="0"/>
              <a:t>11/2/2023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47BACA4-CE1B-43E1-870A-C74705ACC90B}" type="slidenum">
              <a:rPr lang="en-US" smtClean="0"/>
              <a:t>‹#›</a:t>
            </a:fld>
            <a:endParaRPr lang="en-US" dirty="0"/>
          </a:p>
        </p:txBody>
      </p:sp>
    </p:spTree>
    <p:extLst>
      <p:ext uri="{BB962C8B-B14F-4D97-AF65-F5344CB8AC3E}">
        <p14:creationId xmlns:p14="http://schemas.microsoft.com/office/powerpoint/2010/main" val="3568943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1</a:t>
            </a:fld>
            <a:endParaRPr lang="en-US" dirty="0"/>
          </a:p>
        </p:txBody>
      </p:sp>
    </p:spTree>
    <p:extLst>
      <p:ext uri="{BB962C8B-B14F-4D97-AF65-F5344CB8AC3E}">
        <p14:creationId xmlns:p14="http://schemas.microsoft.com/office/powerpoint/2010/main" val="969718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32</a:t>
            </a:fld>
            <a:endParaRPr lang="en-US" dirty="0"/>
          </a:p>
        </p:txBody>
      </p:sp>
    </p:spTree>
    <p:extLst>
      <p:ext uri="{BB962C8B-B14F-4D97-AF65-F5344CB8AC3E}">
        <p14:creationId xmlns:p14="http://schemas.microsoft.com/office/powerpoint/2010/main" val="4286900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36</a:t>
            </a:fld>
            <a:endParaRPr lang="en-US" dirty="0"/>
          </a:p>
        </p:txBody>
      </p:sp>
    </p:spTree>
    <p:extLst>
      <p:ext uri="{BB962C8B-B14F-4D97-AF65-F5344CB8AC3E}">
        <p14:creationId xmlns:p14="http://schemas.microsoft.com/office/powerpoint/2010/main" val="2811135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45</a:t>
            </a:fld>
            <a:endParaRPr lang="en-US" dirty="0"/>
          </a:p>
        </p:txBody>
      </p:sp>
    </p:spTree>
    <p:extLst>
      <p:ext uri="{BB962C8B-B14F-4D97-AF65-F5344CB8AC3E}">
        <p14:creationId xmlns:p14="http://schemas.microsoft.com/office/powerpoint/2010/main" val="3516010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56</a:t>
            </a:fld>
            <a:endParaRPr lang="en-US" dirty="0"/>
          </a:p>
        </p:txBody>
      </p:sp>
    </p:spTree>
    <p:extLst>
      <p:ext uri="{BB962C8B-B14F-4D97-AF65-F5344CB8AC3E}">
        <p14:creationId xmlns:p14="http://schemas.microsoft.com/office/powerpoint/2010/main" val="1919574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7BACA4-CE1B-43E1-870A-C74705ACC90B}" type="slidenum">
              <a:rPr lang="en-US" smtClean="0"/>
              <a:t>60</a:t>
            </a:fld>
            <a:endParaRPr lang="en-US" dirty="0"/>
          </a:p>
        </p:txBody>
      </p:sp>
    </p:spTree>
    <p:extLst>
      <p:ext uri="{BB962C8B-B14F-4D97-AF65-F5344CB8AC3E}">
        <p14:creationId xmlns:p14="http://schemas.microsoft.com/office/powerpoint/2010/main" val="2812011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63</a:t>
            </a:fld>
            <a:endParaRPr lang="en-US" dirty="0"/>
          </a:p>
        </p:txBody>
      </p:sp>
    </p:spTree>
    <p:extLst>
      <p:ext uri="{BB962C8B-B14F-4D97-AF65-F5344CB8AC3E}">
        <p14:creationId xmlns:p14="http://schemas.microsoft.com/office/powerpoint/2010/main" val="3102107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7BACA4-CE1B-43E1-870A-C74705ACC90B}" type="slidenum">
              <a:rPr lang="en-US" smtClean="0"/>
              <a:t>64</a:t>
            </a:fld>
            <a:endParaRPr lang="en-US" dirty="0"/>
          </a:p>
        </p:txBody>
      </p:sp>
    </p:spTree>
    <p:extLst>
      <p:ext uri="{BB962C8B-B14F-4D97-AF65-F5344CB8AC3E}">
        <p14:creationId xmlns:p14="http://schemas.microsoft.com/office/powerpoint/2010/main" val="149620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67</a:t>
            </a:fld>
            <a:endParaRPr lang="en-US" dirty="0"/>
          </a:p>
        </p:txBody>
      </p:sp>
    </p:spTree>
    <p:extLst>
      <p:ext uri="{BB962C8B-B14F-4D97-AF65-F5344CB8AC3E}">
        <p14:creationId xmlns:p14="http://schemas.microsoft.com/office/powerpoint/2010/main" val="255864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2</a:t>
            </a:fld>
            <a:endParaRPr lang="en-US" dirty="0"/>
          </a:p>
        </p:txBody>
      </p:sp>
    </p:spTree>
    <p:extLst>
      <p:ext uri="{BB962C8B-B14F-4D97-AF65-F5344CB8AC3E}">
        <p14:creationId xmlns:p14="http://schemas.microsoft.com/office/powerpoint/2010/main" val="1157918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3</a:t>
            </a:fld>
            <a:endParaRPr lang="en-US" dirty="0"/>
          </a:p>
        </p:txBody>
      </p:sp>
    </p:spTree>
    <p:extLst>
      <p:ext uri="{BB962C8B-B14F-4D97-AF65-F5344CB8AC3E}">
        <p14:creationId xmlns:p14="http://schemas.microsoft.com/office/powerpoint/2010/main" val="3268419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4</a:t>
            </a:fld>
            <a:endParaRPr lang="en-US" dirty="0"/>
          </a:p>
        </p:txBody>
      </p:sp>
    </p:spTree>
    <p:extLst>
      <p:ext uri="{BB962C8B-B14F-4D97-AF65-F5344CB8AC3E}">
        <p14:creationId xmlns:p14="http://schemas.microsoft.com/office/powerpoint/2010/main" val="571203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5</a:t>
            </a:fld>
            <a:endParaRPr lang="en-US" dirty="0"/>
          </a:p>
        </p:txBody>
      </p:sp>
    </p:spTree>
    <p:extLst>
      <p:ext uri="{BB962C8B-B14F-4D97-AF65-F5344CB8AC3E}">
        <p14:creationId xmlns:p14="http://schemas.microsoft.com/office/powerpoint/2010/main" val="1157918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6</a:t>
            </a:fld>
            <a:endParaRPr lang="en-US" dirty="0"/>
          </a:p>
        </p:txBody>
      </p:sp>
    </p:spTree>
    <p:extLst>
      <p:ext uri="{BB962C8B-B14F-4D97-AF65-F5344CB8AC3E}">
        <p14:creationId xmlns:p14="http://schemas.microsoft.com/office/powerpoint/2010/main" val="206047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8</a:t>
            </a:fld>
            <a:endParaRPr lang="en-US" dirty="0"/>
          </a:p>
        </p:txBody>
      </p:sp>
    </p:spTree>
    <p:extLst>
      <p:ext uri="{BB962C8B-B14F-4D97-AF65-F5344CB8AC3E}">
        <p14:creationId xmlns:p14="http://schemas.microsoft.com/office/powerpoint/2010/main" val="521712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10</a:t>
            </a:fld>
            <a:endParaRPr lang="en-US" dirty="0"/>
          </a:p>
        </p:txBody>
      </p:sp>
    </p:spTree>
    <p:extLst>
      <p:ext uri="{BB962C8B-B14F-4D97-AF65-F5344CB8AC3E}">
        <p14:creationId xmlns:p14="http://schemas.microsoft.com/office/powerpoint/2010/main" val="3834920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BACA4-CE1B-43E1-870A-C74705ACC90B}" type="slidenum">
              <a:rPr lang="en-US" smtClean="0"/>
              <a:t>23</a:t>
            </a:fld>
            <a:endParaRPr lang="en-US" dirty="0"/>
          </a:p>
        </p:txBody>
      </p:sp>
    </p:spTree>
    <p:extLst>
      <p:ext uri="{BB962C8B-B14F-4D97-AF65-F5344CB8AC3E}">
        <p14:creationId xmlns:p14="http://schemas.microsoft.com/office/powerpoint/2010/main" val="3513633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54862"/>
            <a:ext cx="12192000" cy="4360727"/>
          </a:xfrm>
        </p:spPr>
        <p:txBody>
          <a:bodyPr anchor="ctr"/>
          <a:lstStyle>
            <a:lvl1pPr marL="0" indent="0" algn="ctr">
              <a:buNone/>
              <a:defRPr/>
            </a:lvl1pPr>
          </a:lstStyle>
          <a:p>
            <a:r>
              <a:rPr lang="en-US" dirty="0"/>
              <a:t>Choose photo from Image Library and place here</a:t>
            </a:r>
          </a:p>
        </p:txBody>
      </p:sp>
      <p:sp>
        <p:nvSpPr>
          <p:cNvPr id="2" name="Title 1"/>
          <p:cNvSpPr>
            <a:spLocks noGrp="1"/>
          </p:cNvSpPr>
          <p:nvPr>
            <p:ph type="ctrTitle" hasCustomPrompt="1"/>
          </p:nvPr>
        </p:nvSpPr>
        <p:spPr>
          <a:xfrm>
            <a:off x="3140242" y="4612556"/>
            <a:ext cx="6725653" cy="1227222"/>
          </a:xfrm>
        </p:spPr>
        <p:txBody>
          <a:bodyPr anchor="b">
            <a:noAutofit/>
          </a:bodyPr>
          <a:lstStyle>
            <a:lvl1pPr algn="l">
              <a:defRPr sz="4000">
                <a:solidFill>
                  <a:schemeClr val="tx2"/>
                </a:solidFill>
              </a:defRPr>
            </a:lvl1pPr>
          </a:lstStyle>
          <a:p>
            <a:r>
              <a:rPr lang="en-US" dirty="0"/>
              <a:t>Presentation Title Here: </a:t>
            </a:r>
            <a:br>
              <a:rPr lang="en-US" dirty="0"/>
            </a:br>
            <a:r>
              <a:rPr lang="en-US" dirty="0"/>
              <a:t>Can Be Two Lines If Needed</a:t>
            </a:r>
          </a:p>
        </p:txBody>
      </p:sp>
      <p:sp>
        <p:nvSpPr>
          <p:cNvPr id="3" name="Subtitle 2"/>
          <p:cNvSpPr>
            <a:spLocks noGrp="1"/>
          </p:cNvSpPr>
          <p:nvPr>
            <p:ph type="subTitle" idx="1" hasCustomPrompt="1"/>
          </p:nvPr>
        </p:nvSpPr>
        <p:spPr>
          <a:xfrm>
            <a:off x="3140242" y="5947086"/>
            <a:ext cx="6725653" cy="593128"/>
          </a:xfrm>
        </p:spPr>
        <p:txBody>
          <a:bodyPr>
            <a:noAutofit/>
          </a:bodyPr>
          <a:lstStyle>
            <a:lvl1pPr marL="0" indent="0" algn="l">
              <a:spcBef>
                <a:spcPts val="200"/>
              </a:spcBef>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Date</a:t>
            </a:r>
          </a:p>
        </p:txBody>
      </p:sp>
      <p:sp>
        <p:nvSpPr>
          <p:cNvPr id="14" name="Rectangle 13"/>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4">
            <a:extLst>
              <a:ext uri="{FF2B5EF4-FFF2-40B4-BE49-F238E27FC236}">
                <a16:creationId xmlns:a16="http://schemas.microsoft.com/office/drawing/2014/main" id="{6B1466C6-B6F0-4BB3-A845-44A17CD65D50}"/>
              </a:ext>
            </a:extLst>
          </p:cNvPr>
          <p:cNvSpPr>
            <a:spLocks noGrp="1"/>
          </p:cNvSpPr>
          <p:nvPr>
            <p:ph sz="quarter" idx="13" hasCustomPrompt="1"/>
          </p:nvPr>
        </p:nvSpPr>
        <p:spPr>
          <a:xfrm>
            <a:off x="10058400" y="5751852"/>
            <a:ext cx="1785167" cy="780031"/>
          </a:xfrm>
        </p:spPr>
        <p:txBody>
          <a:bodyPr anchor="ctr">
            <a:normAutofit/>
          </a:bodyPr>
          <a:lstStyle>
            <a:lvl1pPr marL="0" indent="0" algn="ctr">
              <a:buNone/>
              <a:defRPr sz="2400"/>
            </a:lvl1pPr>
          </a:lstStyle>
          <a:p>
            <a:pPr lvl="0"/>
            <a:r>
              <a:rPr lang="en-US" dirty="0"/>
              <a:t>Client Logo</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35" y="4865716"/>
            <a:ext cx="2745835" cy="1372917"/>
          </a:xfrm>
          <a:prstGeom prst="rect">
            <a:avLst/>
          </a:prstGeom>
        </p:spPr>
      </p:pic>
    </p:spTree>
    <p:extLst>
      <p:ext uri="{BB962C8B-B14F-4D97-AF65-F5344CB8AC3E}">
        <p14:creationId xmlns:p14="http://schemas.microsoft.com/office/powerpoint/2010/main" val="309044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Divider_1">
    <p:spTree>
      <p:nvGrpSpPr>
        <p:cNvPr id="1" name=""/>
        <p:cNvGrpSpPr/>
        <p:nvPr/>
      </p:nvGrpSpPr>
      <p:grpSpPr>
        <a:xfrm>
          <a:off x="0" y="0"/>
          <a:ext cx="0" cy="0"/>
          <a:chOff x="0" y="0"/>
          <a:chExt cx="0" cy="0"/>
        </a:xfrm>
      </p:grpSpPr>
      <p:sp>
        <p:nvSpPr>
          <p:cNvPr id="19" name="Rectangle 18"/>
          <p:cNvSpPr/>
          <p:nvPr userDrawn="1"/>
        </p:nvSpPr>
        <p:spPr>
          <a:xfrm>
            <a:off x="0" y="-1"/>
            <a:ext cx="1219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p:cNvSpPr>
            <a:spLocks noGrp="1"/>
          </p:cNvSpPr>
          <p:nvPr>
            <p:ph type="body" sz="quarter" idx="27"/>
          </p:nvPr>
        </p:nvSpPr>
        <p:spPr>
          <a:xfrm flipH="1">
            <a:off x="-1" y="1366164"/>
            <a:ext cx="10374312" cy="4032924"/>
          </a:xfrm>
          <a:prstGeom prst="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buNone/>
              <a:defRPr lang="en-US" sz="2400" dirty="0">
                <a:noFill/>
              </a:defRPr>
            </a:lvl1pPr>
          </a:lstStyle>
          <a:p>
            <a:pPr lvl="0" algn="ctr"/>
            <a:r>
              <a:rPr lang="en-US"/>
              <a:t>Click to edit Master text styles</a:t>
            </a:r>
          </a:p>
        </p:txBody>
      </p:sp>
      <p:sp>
        <p:nvSpPr>
          <p:cNvPr id="12" name="Title 1"/>
          <p:cNvSpPr>
            <a:spLocks noGrp="1"/>
          </p:cNvSpPr>
          <p:nvPr>
            <p:ph type="ctrTitle" hasCustomPrompt="1"/>
          </p:nvPr>
        </p:nvSpPr>
        <p:spPr>
          <a:xfrm>
            <a:off x="1104900" y="1706636"/>
            <a:ext cx="8324850" cy="3360664"/>
          </a:xfrm>
        </p:spPr>
        <p:txBody>
          <a:bodyPr anchor="ctr">
            <a:noAutofit/>
          </a:bodyPr>
          <a:lstStyle>
            <a:lvl1pPr algn="l">
              <a:defRPr sz="6000" b="1">
                <a:solidFill>
                  <a:schemeClr val="bg1"/>
                </a:solidFill>
              </a:defRPr>
            </a:lvl1pPr>
          </a:lstStyle>
          <a:p>
            <a:r>
              <a:rPr lang="en-US" dirty="0"/>
              <a:t>Bold Statement</a:t>
            </a:r>
          </a:p>
        </p:txBody>
      </p:sp>
      <p:sp>
        <p:nvSpPr>
          <p:cNvPr id="10" name="Slide Number Placeholder 5">
            <a:extLst>
              <a:ext uri="{FF2B5EF4-FFF2-40B4-BE49-F238E27FC236}">
                <a16:creationId xmlns:a16="http://schemas.microsoft.com/office/drawing/2014/main" id="{BAFE6B05-6C03-4CC4-8511-DDAE844870FF}"/>
              </a:ext>
            </a:extLst>
          </p:cNvPr>
          <p:cNvSpPr>
            <a:spLocks noGrp="1"/>
          </p:cNvSpPr>
          <p:nvPr>
            <p:ph type="sldNum" sz="quarter" idx="4"/>
          </p:nvPr>
        </p:nvSpPr>
        <p:spPr>
          <a:xfrm>
            <a:off x="11672116" y="6447625"/>
            <a:ext cx="426690" cy="279870"/>
          </a:xfrm>
          <a:prstGeom prst="rect">
            <a:avLst/>
          </a:prstGeom>
        </p:spPr>
        <p:txBody>
          <a:bodyPr vert="horz" lIns="0" tIns="0" rIns="0" bIns="0" rtlCol="0" anchor="ctr"/>
          <a:lstStyle>
            <a:lvl1pPr algn="l">
              <a:defRPr sz="1200">
                <a:solidFill>
                  <a:schemeClr val="tx1"/>
                </a:solidFill>
              </a:defRPr>
            </a:lvl1pPr>
          </a:lstStyle>
          <a:p>
            <a:fld id="{975F859B-2565-4C4B-8F59-CDA04D02ECAD}" type="slidenum">
              <a:rPr lang="en-US" smtClean="0"/>
              <a:pPr/>
              <a:t>‹#›</a:t>
            </a:fld>
            <a:endParaRPr lang="en-US" dirty="0"/>
          </a:p>
        </p:txBody>
      </p:sp>
      <p:cxnSp>
        <p:nvCxnSpPr>
          <p:cNvPr id="9" name="Straight Connector 8"/>
          <p:cNvCxnSpPr/>
          <p:nvPr userDrawn="1"/>
        </p:nvCxnSpPr>
        <p:spPr>
          <a:xfrm>
            <a:off x="11545719" y="6434172"/>
            <a:ext cx="0" cy="28166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77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old Statement">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10409"/>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ctrTitle" hasCustomPrompt="1"/>
          </p:nvPr>
        </p:nvSpPr>
        <p:spPr>
          <a:xfrm>
            <a:off x="1091381" y="693877"/>
            <a:ext cx="10048567" cy="5413845"/>
          </a:xfrm>
        </p:spPr>
        <p:txBody>
          <a:bodyPr anchor="ctr">
            <a:noAutofit/>
          </a:bodyPr>
          <a:lstStyle>
            <a:lvl1pPr algn="l">
              <a:defRPr sz="7000" b="1">
                <a:solidFill>
                  <a:schemeClr val="tx2"/>
                </a:solidFill>
              </a:defRPr>
            </a:lvl1pPr>
          </a:lstStyle>
          <a:p>
            <a:r>
              <a:rPr lang="en-US" dirty="0"/>
              <a:t>Bold Statement</a:t>
            </a:r>
          </a:p>
        </p:txBody>
      </p:sp>
      <p:sp>
        <p:nvSpPr>
          <p:cNvPr id="7" name="Slide Number Placeholder 5">
            <a:extLst>
              <a:ext uri="{FF2B5EF4-FFF2-40B4-BE49-F238E27FC236}">
                <a16:creationId xmlns:a16="http://schemas.microsoft.com/office/drawing/2014/main" id="{9F21CEF8-2633-439A-A340-58B7831E9C81}"/>
              </a:ext>
            </a:extLst>
          </p:cNvPr>
          <p:cNvSpPr>
            <a:spLocks noGrp="1"/>
          </p:cNvSpPr>
          <p:nvPr>
            <p:ph type="sldNum" sz="quarter" idx="4"/>
          </p:nvPr>
        </p:nvSpPr>
        <p:spPr>
          <a:xfrm>
            <a:off x="11672116" y="6447625"/>
            <a:ext cx="426690" cy="279870"/>
          </a:xfrm>
          <a:prstGeom prst="rect">
            <a:avLst/>
          </a:prstGeom>
        </p:spPr>
        <p:txBody>
          <a:bodyPr vert="horz" lIns="0" tIns="0" rIns="0" bIns="0" rtlCol="0" anchor="ctr"/>
          <a:lstStyle>
            <a:lvl1pPr algn="l">
              <a:defRPr sz="1200">
                <a:solidFill>
                  <a:schemeClr val="tx1"/>
                </a:solidFill>
              </a:defRPr>
            </a:lvl1pPr>
          </a:lstStyle>
          <a:p>
            <a:fld id="{975F859B-2565-4C4B-8F59-CDA04D02ECAD}" type="slidenum">
              <a:rPr lang="en-US" smtClean="0"/>
              <a:pPr/>
              <a:t>‹#›</a:t>
            </a:fld>
            <a:endParaRPr lang="en-US" dirty="0"/>
          </a:p>
        </p:txBody>
      </p:sp>
      <p:cxnSp>
        <p:nvCxnSpPr>
          <p:cNvPr id="11" name="Straight Connector 10"/>
          <p:cNvCxnSpPr/>
          <p:nvPr userDrawn="1"/>
        </p:nvCxnSpPr>
        <p:spPr>
          <a:xfrm>
            <a:off x="11545719" y="6434172"/>
            <a:ext cx="0" cy="28166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81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Divider_1">
    <p:spTree>
      <p:nvGrpSpPr>
        <p:cNvPr id="1" name=""/>
        <p:cNvGrpSpPr/>
        <p:nvPr/>
      </p:nvGrpSpPr>
      <p:grpSpPr>
        <a:xfrm>
          <a:off x="0" y="0"/>
          <a:ext cx="0" cy="0"/>
          <a:chOff x="0" y="0"/>
          <a:chExt cx="0" cy="0"/>
        </a:xfrm>
      </p:grpSpPr>
      <p:sp>
        <p:nvSpPr>
          <p:cNvPr id="19" name="Rectangle 18"/>
          <p:cNvSpPr/>
          <p:nvPr userDrawn="1"/>
        </p:nvSpPr>
        <p:spPr>
          <a:xfrm>
            <a:off x="0" y="-1"/>
            <a:ext cx="1219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p:cNvSpPr>
            <a:spLocks noGrp="1"/>
          </p:cNvSpPr>
          <p:nvPr>
            <p:ph type="body" sz="quarter" idx="27"/>
          </p:nvPr>
        </p:nvSpPr>
        <p:spPr>
          <a:xfrm flipH="1">
            <a:off x="-1" y="1366164"/>
            <a:ext cx="10374312" cy="4032924"/>
          </a:xfrm>
          <a:prstGeom prst="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buNone/>
              <a:defRPr lang="en-US" sz="2400" dirty="0">
                <a:noFill/>
              </a:defRPr>
            </a:lvl1pPr>
          </a:lstStyle>
          <a:p>
            <a:pPr lvl="0" algn="ctr"/>
            <a:r>
              <a:rPr lang="en-US"/>
              <a:t>Click to edit Master text styles</a:t>
            </a:r>
          </a:p>
        </p:txBody>
      </p:sp>
      <p:sp>
        <p:nvSpPr>
          <p:cNvPr id="12" name="Title 1"/>
          <p:cNvSpPr>
            <a:spLocks noGrp="1"/>
          </p:cNvSpPr>
          <p:nvPr>
            <p:ph type="ctrTitle" hasCustomPrompt="1"/>
          </p:nvPr>
        </p:nvSpPr>
        <p:spPr>
          <a:xfrm>
            <a:off x="1565031" y="1706636"/>
            <a:ext cx="7338338" cy="2888502"/>
          </a:xfrm>
        </p:spPr>
        <p:txBody>
          <a:bodyPr anchor="ctr">
            <a:noAutofit/>
          </a:bodyPr>
          <a:lstStyle>
            <a:lvl1pPr algn="l">
              <a:defRPr sz="5400" b="1">
                <a:solidFill>
                  <a:schemeClr val="bg1"/>
                </a:solidFill>
              </a:defRPr>
            </a:lvl1pPr>
          </a:lstStyle>
          <a:p>
            <a:r>
              <a:rPr lang="en-US" dirty="0"/>
              <a:t>Quote</a:t>
            </a:r>
          </a:p>
        </p:txBody>
      </p:sp>
      <p:sp>
        <p:nvSpPr>
          <p:cNvPr id="14" name="Text Placeholder 9"/>
          <p:cNvSpPr>
            <a:spLocks noGrp="1"/>
          </p:cNvSpPr>
          <p:nvPr>
            <p:ph type="body" sz="quarter" idx="31" hasCustomPrompt="1"/>
          </p:nvPr>
        </p:nvSpPr>
        <p:spPr>
          <a:xfrm>
            <a:off x="1506975" y="4827398"/>
            <a:ext cx="7209694" cy="456641"/>
          </a:xfrm>
        </p:spPr>
        <p:txBody>
          <a:bodyPr>
            <a:noAutofit/>
          </a:bodyPr>
          <a:lstStyle>
            <a:lvl1pPr marL="0" indent="0" algn="r">
              <a:buNone/>
              <a:defRPr>
                <a:solidFill>
                  <a:schemeClr val="bg1"/>
                </a:solidFill>
              </a:defRPr>
            </a:lvl1pPr>
            <a:lvl2pPr marL="457200" indent="0">
              <a:buNone/>
              <a:defRPr/>
            </a:lvl2pPr>
          </a:lstStyle>
          <a:p>
            <a:pPr lvl="0"/>
            <a:r>
              <a:rPr lang="en-US" dirty="0"/>
              <a:t>– Edit Master text styles</a:t>
            </a:r>
          </a:p>
        </p:txBody>
      </p:sp>
      <p:sp>
        <p:nvSpPr>
          <p:cNvPr id="4" name="Text Placeholder 3"/>
          <p:cNvSpPr>
            <a:spLocks noGrp="1"/>
          </p:cNvSpPr>
          <p:nvPr>
            <p:ph type="body" sz="quarter" idx="32" hasCustomPrompt="1"/>
          </p:nvPr>
        </p:nvSpPr>
        <p:spPr>
          <a:xfrm>
            <a:off x="172314" y="1220469"/>
            <a:ext cx="1562100" cy="2827338"/>
          </a:xfrm>
        </p:spPr>
        <p:txBody>
          <a:bodyPr>
            <a:noAutofit/>
          </a:bodyPr>
          <a:lstStyle>
            <a:lvl1pPr marL="0" indent="0">
              <a:buNone/>
              <a:defRPr sz="23900" b="1">
                <a:solidFill>
                  <a:schemeClr val="accent3"/>
                </a:solidFill>
              </a:defRPr>
            </a:lvl1pPr>
          </a:lstStyle>
          <a:p>
            <a:pPr lvl="0"/>
            <a:r>
              <a:rPr lang="en-US" dirty="0"/>
              <a:t>“</a:t>
            </a:r>
          </a:p>
        </p:txBody>
      </p:sp>
      <p:sp>
        <p:nvSpPr>
          <p:cNvPr id="21" name="Text Placeholder 3"/>
          <p:cNvSpPr>
            <a:spLocks noGrp="1"/>
          </p:cNvSpPr>
          <p:nvPr>
            <p:ph type="body" sz="quarter" idx="33" hasCustomPrompt="1"/>
          </p:nvPr>
        </p:nvSpPr>
        <p:spPr>
          <a:xfrm>
            <a:off x="8970653" y="3413729"/>
            <a:ext cx="1562100" cy="2827338"/>
          </a:xfrm>
        </p:spPr>
        <p:txBody>
          <a:bodyPr>
            <a:noAutofit/>
          </a:bodyPr>
          <a:lstStyle>
            <a:lvl1pPr marL="0" indent="0">
              <a:buNone/>
              <a:defRPr sz="23900" b="1">
                <a:solidFill>
                  <a:schemeClr val="accent3"/>
                </a:solidFill>
              </a:defRPr>
            </a:lvl1pPr>
          </a:lstStyle>
          <a:p>
            <a:pPr lvl="0"/>
            <a:r>
              <a:rPr lang="en-US" dirty="0"/>
              <a:t>”</a:t>
            </a:r>
          </a:p>
        </p:txBody>
      </p:sp>
      <p:sp>
        <p:nvSpPr>
          <p:cNvPr id="13" name="Slide Number Placeholder 5">
            <a:extLst>
              <a:ext uri="{FF2B5EF4-FFF2-40B4-BE49-F238E27FC236}">
                <a16:creationId xmlns:a16="http://schemas.microsoft.com/office/drawing/2014/main" id="{D277D729-B451-4512-8157-E98C353210B5}"/>
              </a:ext>
            </a:extLst>
          </p:cNvPr>
          <p:cNvSpPr>
            <a:spLocks noGrp="1"/>
          </p:cNvSpPr>
          <p:nvPr>
            <p:ph type="sldNum" sz="quarter" idx="4"/>
          </p:nvPr>
        </p:nvSpPr>
        <p:spPr>
          <a:xfrm>
            <a:off x="11672116" y="6447625"/>
            <a:ext cx="426690" cy="279870"/>
          </a:xfrm>
          <a:prstGeom prst="rect">
            <a:avLst/>
          </a:prstGeom>
        </p:spPr>
        <p:txBody>
          <a:bodyPr vert="horz" lIns="0" tIns="0" rIns="0" bIns="0" rtlCol="0" anchor="ctr"/>
          <a:lstStyle>
            <a:lvl1pPr algn="l">
              <a:defRPr sz="1200">
                <a:solidFill>
                  <a:schemeClr val="tx1"/>
                </a:solidFill>
              </a:defRPr>
            </a:lvl1pPr>
          </a:lstStyle>
          <a:p>
            <a:fld id="{975F859B-2565-4C4B-8F59-CDA04D02ECAD}" type="slidenum">
              <a:rPr lang="en-US" smtClean="0"/>
              <a:pPr/>
              <a:t>‹#›</a:t>
            </a:fld>
            <a:endParaRPr lang="en-US" dirty="0"/>
          </a:p>
        </p:txBody>
      </p:sp>
      <p:cxnSp>
        <p:nvCxnSpPr>
          <p:cNvPr id="20" name="Straight Connector 19"/>
          <p:cNvCxnSpPr/>
          <p:nvPr userDrawn="1"/>
        </p:nvCxnSpPr>
        <p:spPr>
          <a:xfrm>
            <a:off x="11545719" y="6434172"/>
            <a:ext cx="0" cy="28166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09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0" y="-10409"/>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ctrTitle" hasCustomPrompt="1"/>
          </p:nvPr>
        </p:nvSpPr>
        <p:spPr>
          <a:xfrm>
            <a:off x="2098075" y="987069"/>
            <a:ext cx="8081725" cy="4342016"/>
          </a:xfrm>
        </p:spPr>
        <p:txBody>
          <a:bodyPr anchor="ctr">
            <a:noAutofit/>
          </a:bodyPr>
          <a:lstStyle>
            <a:lvl1pPr algn="l">
              <a:defRPr sz="5400" b="1">
                <a:solidFill>
                  <a:schemeClr val="tx2"/>
                </a:solidFill>
              </a:defRPr>
            </a:lvl1pPr>
          </a:lstStyle>
          <a:p>
            <a:r>
              <a:rPr lang="en-US" dirty="0"/>
              <a:t>Quote</a:t>
            </a:r>
          </a:p>
        </p:txBody>
      </p:sp>
      <p:sp>
        <p:nvSpPr>
          <p:cNvPr id="16" name="Title 1"/>
          <p:cNvSpPr txBox="1">
            <a:spLocks/>
          </p:cNvSpPr>
          <p:nvPr userDrawn="1"/>
        </p:nvSpPr>
        <p:spPr>
          <a:xfrm>
            <a:off x="718147" y="448355"/>
            <a:ext cx="1002323" cy="341696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6600" b="1" kern="1200">
                <a:solidFill>
                  <a:schemeClr val="bg1"/>
                </a:solidFill>
                <a:latin typeface="+mj-lt"/>
                <a:ea typeface="+mj-ea"/>
                <a:cs typeface="+mj-cs"/>
              </a:defRPr>
            </a:lvl1pPr>
          </a:lstStyle>
          <a:p>
            <a:r>
              <a:rPr lang="en-US" sz="23900" dirty="0">
                <a:solidFill>
                  <a:schemeClr val="accent3"/>
                </a:solidFill>
              </a:rPr>
              <a:t>“</a:t>
            </a:r>
          </a:p>
        </p:txBody>
      </p:sp>
      <p:sp>
        <p:nvSpPr>
          <p:cNvPr id="17" name="Title 1"/>
          <p:cNvSpPr txBox="1">
            <a:spLocks/>
          </p:cNvSpPr>
          <p:nvPr userDrawn="1"/>
        </p:nvSpPr>
        <p:spPr>
          <a:xfrm>
            <a:off x="10211884" y="4023041"/>
            <a:ext cx="1002323" cy="341696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6600" b="1" kern="1200">
                <a:solidFill>
                  <a:schemeClr val="bg1"/>
                </a:solidFill>
                <a:latin typeface="+mj-lt"/>
                <a:ea typeface="+mj-ea"/>
                <a:cs typeface="+mj-cs"/>
              </a:defRPr>
            </a:lvl1pPr>
          </a:lstStyle>
          <a:p>
            <a:r>
              <a:rPr lang="en-US" sz="23900" dirty="0">
                <a:solidFill>
                  <a:schemeClr val="accent3"/>
                </a:solidFill>
              </a:rPr>
              <a:t>”</a:t>
            </a:r>
          </a:p>
        </p:txBody>
      </p:sp>
      <p:sp>
        <p:nvSpPr>
          <p:cNvPr id="10" name="Text Placeholder 9"/>
          <p:cNvSpPr>
            <a:spLocks noGrp="1"/>
          </p:cNvSpPr>
          <p:nvPr>
            <p:ph type="body" sz="quarter" idx="10" hasCustomPrompt="1"/>
          </p:nvPr>
        </p:nvSpPr>
        <p:spPr>
          <a:xfrm>
            <a:off x="2098075" y="5529167"/>
            <a:ext cx="8081725" cy="456641"/>
          </a:xfrm>
        </p:spPr>
        <p:txBody>
          <a:bodyPr>
            <a:noAutofit/>
          </a:bodyPr>
          <a:lstStyle>
            <a:lvl1pPr marL="0" indent="0" algn="r">
              <a:buNone/>
              <a:defRPr>
                <a:solidFill>
                  <a:schemeClr val="tx2"/>
                </a:solidFill>
              </a:defRPr>
            </a:lvl1pPr>
            <a:lvl2pPr marL="457200" indent="0">
              <a:buNone/>
              <a:defRPr/>
            </a:lvl2pPr>
          </a:lstStyle>
          <a:p>
            <a:pPr lvl="0"/>
            <a:r>
              <a:rPr lang="en-US" dirty="0"/>
              <a:t>– Edit Master text styles</a:t>
            </a:r>
          </a:p>
        </p:txBody>
      </p:sp>
      <p:sp>
        <p:nvSpPr>
          <p:cNvPr id="15" name="Slide Number Placeholder 5">
            <a:extLst>
              <a:ext uri="{FF2B5EF4-FFF2-40B4-BE49-F238E27FC236}">
                <a16:creationId xmlns:a16="http://schemas.microsoft.com/office/drawing/2014/main" id="{466F99F6-8BB5-4DDF-9BB1-C2DD8287221B}"/>
              </a:ext>
            </a:extLst>
          </p:cNvPr>
          <p:cNvSpPr>
            <a:spLocks noGrp="1"/>
          </p:cNvSpPr>
          <p:nvPr>
            <p:ph type="sldNum" sz="quarter" idx="4"/>
          </p:nvPr>
        </p:nvSpPr>
        <p:spPr>
          <a:xfrm>
            <a:off x="11672116" y="6447625"/>
            <a:ext cx="426690" cy="279870"/>
          </a:xfrm>
          <a:prstGeom prst="rect">
            <a:avLst/>
          </a:prstGeom>
        </p:spPr>
        <p:txBody>
          <a:bodyPr vert="horz" lIns="0" tIns="0" rIns="0" bIns="0" rtlCol="0" anchor="ctr"/>
          <a:lstStyle>
            <a:lvl1pPr algn="l">
              <a:defRPr sz="1200">
                <a:solidFill>
                  <a:schemeClr val="tx1"/>
                </a:solidFill>
              </a:defRPr>
            </a:lvl1pPr>
          </a:lstStyle>
          <a:p>
            <a:fld id="{975F859B-2565-4C4B-8F59-CDA04D02ECAD}" type="slidenum">
              <a:rPr lang="en-US" smtClean="0"/>
              <a:pPr/>
              <a:t>‹#›</a:t>
            </a:fld>
            <a:endParaRPr lang="en-US" dirty="0"/>
          </a:p>
        </p:txBody>
      </p:sp>
      <p:cxnSp>
        <p:nvCxnSpPr>
          <p:cNvPr id="11" name="Straight Connector 10"/>
          <p:cNvCxnSpPr/>
          <p:nvPr userDrawn="1"/>
        </p:nvCxnSpPr>
        <p:spPr>
          <a:xfrm>
            <a:off x="11545719" y="6434172"/>
            <a:ext cx="0" cy="28166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74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0688" y="-24279"/>
            <a:ext cx="12223709" cy="6803143"/>
          </a:xfrm>
        </p:spPr>
        <p:txBody>
          <a:bodyPr anchor="t"/>
          <a:lstStyle>
            <a:lvl1pPr marL="182880" indent="0" algn="ctr">
              <a:spcBef>
                <a:spcPts val="0"/>
              </a:spcBef>
              <a:buNone/>
              <a:defRPr/>
            </a:lvl1pPr>
          </a:lstStyle>
          <a:p>
            <a:r>
              <a:rPr lang="en-US" dirty="0"/>
              <a:t>Click icon to add picture</a:t>
            </a:r>
          </a:p>
        </p:txBody>
      </p:sp>
      <p:sp>
        <p:nvSpPr>
          <p:cNvPr id="10" name="Text Placeholder 9">
            <a:extLst>
              <a:ext uri="{FF2B5EF4-FFF2-40B4-BE49-F238E27FC236}">
                <a16:creationId xmlns:a16="http://schemas.microsoft.com/office/drawing/2014/main" id="{9DE75A9B-D8E1-4277-B084-60B778DD0703}"/>
              </a:ext>
            </a:extLst>
          </p:cNvPr>
          <p:cNvSpPr>
            <a:spLocks noGrp="1"/>
          </p:cNvSpPr>
          <p:nvPr>
            <p:ph type="body" sz="quarter" idx="36"/>
          </p:nvPr>
        </p:nvSpPr>
        <p:spPr>
          <a:xfrm>
            <a:off x="6172610" y="881682"/>
            <a:ext cx="6040411" cy="5948886"/>
          </a:xfrm>
          <a:solidFill>
            <a:schemeClr val="bg2">
              <a:lumMod val="60000"/>
              <a:lumOff val="40000"/>
              <a:alpha val="85000"/>
            </a:schemeClr>
          </a:solidFill>
        </p:spPr>
        <p:txBody>
          <a:bodyPr/>
          <a:lstStyle>
            <a:lvl1pPr marL="0" indent="0">
              <a:buNone/>
              <a:defRPr>
                <a:noFill/>
              </a:defRPr>
            </a:lvl1pPr>
          </a:lstStyle>
          <a:p>
            <a:pPr lvl="0"/>
            <a:r>
              <a:rPr lang="en-US" dirty="0"/>
              <a:t>Click to edit Master text styles</a:t>
            </a:r>
          </a:p>
        </p:txBody>
      </p:sp>
      <p:sp>
        <p:nvSpPr>
          <p:cNvPr id="8" name="Text Placeholder 7">
            <a:extLst>
              <a:ext uri="{FF2B5EF4-FFF2-40B4-BE49-F238E27FC236}">
                <a16:creationId xmlns:a16="http://schemas.microsoft.com/office/drawing/2014/main" id="{770045C2-DBFA-4F2C-8FB2-3D89C3922BDB}"/>
              </a:ext>
            </a:extLst>
          </p:cNvPr>
          <p:cNvSpPr>
            <a:spLocks noGrp="1"/>
          </p:cNvSpPr>
          <p:nvPr>
            <p:ph type="body" sz="quarter" idx="35"/>
          </p:nvPr>
        </p:nvSpPr>
        <p:spPr>
          <a:xfrm>
            <a:off x="6188841" y="27431"/>
            <a:ext cx="6034867" cy="854251"/>
          </a:xfrm>
          <a:solidFill>
            <a:schemeClr val="accent3">
              <a:alpha val="90000"/>
            </a:schemeClr>
          </a:solidFill>
        </p:spPr>
        <p:txBody>
          <a:bodyPr>
            <a:noAutofit/>
          </a:bodyPr>
          <a:lstStyle>
            <a:lvl1pPr marL="0" indent="0">
              <a:buNone/>
              <a:defRPr>
                <a:noFill/>
              </a:defRPr>
            </a:lvl1pPr>
          </a:lstStyle>
          <a:p>
            <a:pPr lvl="0"/>
            <a:r>
              <a:rPr lang="en-US" dirty="0"/>
              <a:t>Click to edit Master text styles</a:t>
            </a:r>
          </a:p>
        </p:txBody>
      </p:sp>
      <p:sp>
        <p:nvSpPr>
          <p:cNvPr id="19" name="Rectangle 18"/>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p:ph type="title" hasCustomPrompt="1"/>
          </p:nvPr>
        </p:nvSpPr>
        <p:spPr>
          <a:xfrm>
            <a:off x="6449238" y="886124"/>
            <a:ext cx="4254590" cy="1068103"/>
          </a:xfrm>
        </p:spPr>
        <p:txBody>
          <a:bodyPr anchor="ctr">
            <a:noAutofit/>
          </a:bodyPr>
          <a:lstStyle>
            <a:lvl1pPr algn="l">
              <a:defRPr sz="4400">
                <a:solidFill>
                  <a:schemeClr val="bg1"/>
                </a:solidFill>
              </a:defRPr>
            </a:lvl1pPr>
          </a:lstStyle>
          <a:p>
            <a:r>
              <a:rPr lang="en-US" dirty="0"/>
              <a:t>Agenda</a:t>
            </a:r>
          </a:p>
        </p:txBody>
      </p:sp>
      <p:sp>
        <p:nvSpPr>
          <p:cNvPr id="17" name="Text Placeholder 16">
            <a:extLst>
              <a:ext uri="{FF2B5EF4-FFF2-40B4-BE49-F238E27FC236}">
                <a16:creationId xmlns:a16="http://schemas.microsoft.com/office/drawing/2014/main" id="{8848825F-07BB-4991-AF14-CD1722B8F4EB}"/>
              </a:ext>
            </a:extLst>
          </p:cNvPr>
          <p:cNvSpPr>
            <a:spLocks noGrp="1"/>
          </p:cNvSpPr>
          <p:nvPr>
            <p:ph type="body" sz="quarter" idx="38"/>
          </p:nvPr>
        </p:nvSpPr>
        <p:spPr>
          <a:xfrm>
            <a:off x="6449238" y="2074983"/>
            <a:ext cx="5213768" cy="3728549"/>
          </a:xfrm>
        </p:spPr>
        <p:txBody>
          <a:bodyPr anchor="ctr">
            <a:noAutofit/>
          </a:bodyPr>
          <a:lstStyle>
            <a:lvl1pPr marL="0" indent="0">
              <a:spcBef>
                <a:spcPts val="1800"/>
              </a:spcBef>
              <a:buNone/>
              <a:defRPr sz="3600"/>
            </a:lvl1pPr>
          </a:lstStyle>
          <a:p>
            <a:pPr lvl="0"/>
            <a:r>
              <a:rPr lang="en-US"/>
              <a:t>Click to edit Master text styles</a:t>
            </a:r>
          </a:p>
        </p:txBody>
      </p:sp>
    </p:spTree>
    <p:extLst>
      <p:ext uri="{BB962C8B-B14F-4D97-AF65-F5344CB8AC3E}">
        <p14:creationId xmlns:p14="http://schemas.microsoft.com/office/powerpoint/2010/main" val="69704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with disclaim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54857"/>
            <a:ext cx="12192000" cy="5911834"/>
          </a:xfrm>
        </p:spPr>
        <p:txBody>
          <a:bodyPr anchor="t"/>
          <a:lstStyle>
            <a:lvl1pPr marL="182880" indent="0" algn="ctr">
              <a:spcBef>
                <a:spcPts val="0"/>
              </a:spcBef>
              <a:buNone/>
              <a:defRPr/>
            </a:lvl1pPr>
          </a:lstStyle>
          <a:p>
            <a:r>
              <a:rPr lang="en-US" dirty="0"/>
              <a:t>Click icon to add picture</a:t>
            </a:r>
          </a:p>
        </p:txBody>
      </p:sp>
      <p:sp>
        <p:nvSpPr>
          <p:cNvPr id="10" name="Text Placeholder 9">
            <a:extLst>
              <a:ext uri="{FF2B5EF4-FFF2-40B4-BE49-F238E27FC236}">
                <a16:creationId xmlns:a16="http://schemas.microsoft.com/office/drawing/2014/main" id="{9DE75A9B-D8E1-4277-B084-60B778DD0703}"/>
              </a:ext>
            </a:extLst>
          </p:cNvPr>
          <p:cNvSpPr>
            <a:spLocks noGrp="1"/>
          </p:cNvSpPr>
          <p:nvPr>
            <p:ph type="body" sz="quarter" idx="36"/>
          </p:nvPr>
        </p:nvSpPr>
        <p:spPr>
          <a:xfrm>
            <a:off x="1" y="2157183"/>
            <a:ext cx="6085490" cy="2513427"/>
          </a:xfrm>
          <a:solidFill>
            <a:schemeClr val="bg2">
              <a:lumMod val="40000"/>
              <a:lumOff val="60000"/>
              <a:alpha val="85000"/>
            </a:schemeClr>
          </a:solidFill>
        </p:spPr>
        <p:txBody>
          <a:bodyPr/>
          <a:lstStyle>
            <a:lvl1pPr marL="0" indent="0">
              <a:buNone/>
              <a:defRPr>
                <a:no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770045C2-DBFA-4F2C-8FB2-3D89C3922BDB}"/>
              </a:ext>
            </a:extLst>
          </p:cNvPr>
          <p:cNvSpPr>
            <a:spLocks noGrp="1"/>
          </p:cNvSpPr>
          <p:nvPr>
            <p:ph type="body" sz="quarter" idx="35"/>
          </p:nvPr>
        </p:nvSpPr>
        <p:spPr>
          <a:xfrm>
            <a:off x="-10510" y="1290918"/>
            <a:ext cx="6096000" cy="866262"/>
          </a:xfrm>
          <a:solidFill>
            <a:schemeClr val="accent3">
              <a:alpha val="92000"/>
            </a:schemeClr>
          </a:solidFill>
        </p:spPr>
        <p:txBody>
          <a:bodyPr>
            <a:noAutofit/>
          </a:bodyPr>
          <a:lstStyle>
            <a:lvl1pPr marL="0" indent="0">
              <a:buNone/>
              <a:defRPr>
                <a:noFill/>
              </a:defRPr>
            </a:lvl1pPr>
          </a:lstStyle>
          <a:p>
            <a:pPr lvl="0"/>
            <a:r>
              <a:rPr lang="en-US"/>
              <a:t>Click to edit Master text styles</a:t>
            </a:r>
          </a:p>
        </p:txBody>
      </p:sp>
      <p:sp>
        <p:nvSpPr>
          <p:cNvPr id="19" name="Rectangle 18"/>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p:ph type="title" hasCustomPrompt="1"/>
          </p:nvPr>
        </p:nvSpPr>
        <p:spPr>
          <a:xfrm>
            <a:off x="568217" y="1189997"/>
            <a:ext cx="5318591" cy="1068103"/>
          </a:xfrm>
        </p:spPr>
        <p:txBody>
          <a:bodyPr anchor="ctr">
            <a:noAutofit/>
          </a:bodyPr>
          <a:lstStyle>
            <a:lvl1pPr algn="l">
              <a:defRPr sz="4800">
                <a:solidFill>
                  <a:schemeClr val="bg1"/>
                </a:solidFill>
              </a:defRPr>
            </a:lvl1pPr>
          </a:lstStyle>
          <a:p>
            <a:r>
              <a:rPr lang="en-US" dirty="0"/>
              <a:t>Thank you</a:t>
            </a:r>
          </a:p>
        </p:txBody>
      </p:sp>
      <p:sp>
        <p:nvSpPr>
          <p:cNvPr id="4" name="Text Placeholder 3">
            <a:extLst>
              <a:ext uri="{FF2B5EF4-FFF2-40B4-BE49-F238E27FC236}">
                <a16:creationId xmlns:a16="http://schemas.microsoft.com/office/drawing/2014/main" id="{1F7D9C0A-508E-4D6C-9E70-0C8BEB23676A}"/>
              </a:ext>
            </a:extLst>
          </p:cNvPr>
          <p:cNvSpPr>
            <a:spLocks noGrp="1"/>
          </p:cNvSpPr>
          <p:nvPr>
            <p:ph type="body" sz="quarter" idx="40" hasCustomPrompt="1"/>
          </p:nvPr>
        </p:nvSpPr>
        <p:spPr>
          <a:xfrm>
            <a:off x="610594" y="3135129"/>
            <a:ext cx="5195295" cy="1232844"/>
          </a:xfrm>
        </p:spPr>
        <p:txBody>
          <a:bodyPr>
            <a:noAutofit/>
          </a:bodyPr>
          <a:lstStyle>
            <a:lvl1pPr marL="0" indent="0">
              <a:spcBef>
                <a:spcPts val="600"/>
              </a:spcBef>
              <a:buNone/>
              <a:defRPr/>
            </a:lvl1pPr>
            <a:lvl2pPr marL="457200" indent="0">
              <a:buNone/>
              <a:defRPr/>
            </a:lvl2pPr>
          </a:lstStyle>
          <a:p>
            <a:pPr lvl="0"/>
            <a:r>
              <a:rPr lang="en-US" dirty="0"/>
              <a:t>Phone</a:t>
            </a:r>
          </a:p>
          <a:p>
            <a:pPr lvl="0"/>
            <a:r>
              <a:rPr lang="en-US" dirty="0"/>
              <a:t>Email</a:t>
            </a:r>
          </a:p>
          <a:p>
            <a:pPr lvl="0"/>
            <a:endParaRPr lang="en-US" dirty="0"/>
          </a:p>
        </p:txBody>
      </p:sp>
      <p:sp>
        <p:nvSpPr>
          <p:cNvPr id="6" name="Text Placeholder 5">
            <a:extLst>
              <a:ext uri="{FF2B5EF4-FFF2-40B4-BE49-F238E27FC236}">
                <a16:creationId xmlns:a16="http://schemas.microsoft.com/office/drawing/2014/main" id="{8C4A3009-7DE8-4991-B594-10DA97D812A2}"/>
              </a:ext>
            </a:extLst>
          </p:cNvPr>
          <p:cNvSpPr>
            <a:spLocks noGrp="1"/>
          </p:cNvSpPr>
          <p:nvPr>
            <p:ph type="body" sz="quarter" idx="41" hasCustomPrompt="1"/>
          </p:nvPr>
        </p:nvSpPr>
        <p:spPr>
          <a:xfrm>
            <a:off x="584817" y="2157183"/>
            <a:ext cx="5222473" cy="794950"/>
          </a:xfrm>
        </p:spPr>
        <p:txBody>
          <a:bodyPr anchor="b">
            <a:noAutofit/>
          </a:bodyPr>
          <a:lstStyle>
            <a:lvl1pPr marL="0" indent="0">
              <a:buNone/>
              <a:defRPr sz="3200" b="1">
                <a:solidFill>
                  <a:schemeClr val="tx2"/>
                </a:solidFill>
              </a:defRPr>
            </a:lvl1pPr>
            <a:lvl2pPr marL="457200" indent="0">
              <a:buNone/>
              <a:defRPr/>
            </a:lvl2pPr>
          </a:lstStyle>
          <a:p>
            <a:pPr lvl="0"/>
            <a:r>
              <a:rPr lang="en-US" dirty="0"/>
              <a:t>Contact Name</a:t>
            </a:r>
          </a:p>
        </p:txBody>
      </p:sp>
      <p:sp>
        <p:nvSpPr>
          <p:cNvPr id="5" name="TextBox 4">
            <a:extLst>
              <a:ext uri="{FF2B5EF4-FFF2-40B4-BE49-F238E27FC236}">
                <a16:creationId xmlns:a16="http://schemas.microsoft.com/office/drawing/2014/main" id="{D6D56CA2-8531-6C3D-A86F-8DF1168E38AA}"/>
              </a:ext>
            </a:extLst>
          </p:cNvPr>
          <p:cNvSpPr txBox="1"/>
          <p:nvPr userDrawn="1"/>
        </p:nvSpPr>
        <p:spPr>
          <a:xfrm>
            <a:off x="2849731" y="6151976"/>
            <a:ext cx="8957569" cy="545693"/>
          </a:xfrm>
          <a:prstGeom prst="rect">
            <a:avLst/>
          </a:prstGeom>
          <a:noFill/>
        </p:spPr>
        <p:txBody>
          <a:bodyPr wrap="square" lIns="0" tIns="0" rIns="0" bIns="0" rtlCol="0">
            <a:normAutofit/>
          </a:bodyPr>
          <a:lstStyle/>
          <a:p>
            <a:pPr>
              <a:lnSpc>
                <a:spcPct val="90000"/>
              </a:lnSpc>
            </a:pPr>
            <a:r>
              <a:rPr lang="en-US" sz="1000" dirty="0"/>
              <a:t>This PowerPoint presentation is for informational purposes only and does not constitute legal advice or a legal opinion on any specific facts or circumstances. The contents are intended as general information only. You are urged to consult your own lawyer concerning your situation and specific legal questions you may have.</a:t>
            </a:r>
          </a:p>
          <a:p>
            <a:pPr>
              <a:lnSpc>
                <a:spcPct val="90000"/>
              </a:lnSpc>
            </a:pPr>
            <a:endParaRPr lang="en-US" sz="600" dirty="0"/>
          </a:p>
          <a:p>
            <a:pPr>
              <a:lnSpc>
                <a:spcPct val="90000"/>
              </a:lnSpc>
            </a:pPr>
            <a:r>
              <a:rPr lang="en-US" sz="1000" dirty="0"/>
              <a:t>Copyright </a:t>
            </a:r>
            <a:r>
              <a:rPr lang="en-US" sz="1000" dirty="0">
                <a:latin typeface="Arial" panose="020B0604020202020204" pitchFamily="34" charset="0"/>
                <a:cs typeface="Arial" panose="020B0604020202020204" pitchFamily="34" charset="0"/>
              </a:rPr>
              <a:t>© </a:t>
            </a:r>
            <a:r>
              <a:rPr lang="en-US" sz="1000" dirty="0"/>
              <a:t>2023 Buchanan Ingersoll &amp; Rooney. All rights reserved.</a:t>
            </a:r>
          </a:p>
        </p:txBody>
      </p:sp>
      <p:pic>
        <p:nvPicPr>
          <p:cNvPr id="9" name="Picture 8">
            <a:extLst>
              <a:ext uri="{FF2B5EF4-FFF2-40B4-BE49-F238E27FC236}">
                <a16:creationId xmlns:a16="http://schemas.microsoft.com/office/drawing/2014/main" id="{DC253A32-BE51-F5A3-6D86-DF697D676E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3827" y="6180109"/>
            <a:ext cx="2046229" cy="409245"/>
          </a:xfrm>
          <a:prstGeom prst="rect">
            <a:avLst/>
          </a:prstGeom>
        </p:spPr>
      </p:pic>
    </p:spTree>
    <p:extLst>
      <p:ext uri="{BB962C8B-B14F-4D97-AF65-F5344CB8AC3E}">
        <p14:creationId xmlns:p14="http://schemas.microsoft.com/office/powerpoint/2010/main" val="418380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3127" y="54858"/>
            <a:ext cx="12205128" cy="5911833"/>
          </a:xfrm>
        </p:spPr>
        <p:txBody>
          <a:bodyPr anchor="t"/>
          <a:lstStyle>
            <a:lvl1pPr marL="182880" indent="0" algn="ctr">
              <a:spcBef>
                <a:spcPts val="0"/>
              </a:spcBef>
              <a:buNone/>
              <a:defRPr/>
            </a:lvl1pPr>
          </a:lstStyle>
          <a:p>
            <a:r>
              <a:rPr lang="en-US" dirty="0"/>
              <a:t>Click icon to add picture</a:t>
            </a:r>
          </a:p>
        </p:txBody>
      </p:sp>
      <p:sp>
        <p:nvSpPr>
          <p:cNvPr id="19" name="Rectangle 18"/>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9">
            <a:extLst>
              <a:ext uri="{FF2B5EF4-FFF2-40B4-BE49-F238E27FC236}">
                <a16:creationId xmlns:a16="http://schemas.microsoft.com/office/drawing/2014/main" id="{9DE75A9B-D8E1-4277-B084-60B778DD0703}"/>
              </a:ext>
            </a:extLst>
          </p:cNvPr>
          <p:cNvSpPr>
            <a:spLocks noGrp="1"/>
          </p:cNvSpPr>
          <p:nvPr>
            <p:ph type="body" sz="quarter" idx="36"/>
          </p:nvPr>
        </p:nvSpPr>
        <p:spPr>
          <a:xfrm>
            <a:off x="1" y="2157183"/>
            <a:ext cx="6085490" cy="2513427"/>
          </a:xfrm>
          <a:solidFill>
            <a:schemeClr val="bg2">
              <a:lumMod val="40000"/>
              <a:lumOff val="60000"/>
              <a:alpha val="85000"/>
            </a:schemeClr>
          </a:solidFill>
        </p:spPr>
        <p:txBody>
          <a:bodyPr/>
          <a:lstStyle>
            <a:lvl1pPr marL="0" indent="0">
              <a:buNone/>
              <a:defRPr>
                <a:no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770045C2-DBFA-4F2C-8FB2-3D89C3922BDB}"/>
              </a:ext>
            </a:extLst>
          </p:cNvPr>
          <p:cNvSpPr>
            <a:spLocks noGrp="1"/>
          </p:cNvSpPr>
          <p:nvPr>
            <p:ph type="body" sz="quarter" idx="35"/>
          </p:nvPr>
        </p:nvSpPr>
        <p:spPr>
          <a:xfrm>
            <a:off x="-10510" y="1290918"/>
            <a:ext cx="6096000" cy="866262"/>
          </a:xfrm>
          <a:solidFill>
            <a:schemeClr val="accent3">
              <a:alpha val="92000"/>
            </a:schemeClr>
          </a:solidFill>
        </p:spPr>
        <p:txBody>
          <a:bodyPr>
            <a:noAutofit/>
          </a:bodyPr>
          <a:lstStyle>
            <a:lvl1pPr marL="0" indent="0">
              <a:buNone/>
              <a:defRPr>
                <a:noFill/>
              </a:defRPr>
            </a:lvl1pPr>
          </a:lstStyle>
          <a:p>
            <a:pPr lvl="0"/>
            <a:r>
              <a:rPr lang="en-US"/>
              <a:t>Click to edit Master text styles</a:t>
            </a:r>
          </a:p>
        </p:txBody>
      </p:sp>
      <p:sp>
        <p:nvSpPr>
          <p:cNvPr id="16" name="Title 1"/>
          <p:cNvSpPr>
            <a:spLocks noGrp="1"/>
          </p:cNvSpPr>
          <p:nvPr>
            <p:ph type="title" hasCustomPrompt="1"/>
          </p:nvPr>
        </p:nvSpPr>
        <p:spPr>
          <a:xfrm>
            <a:off x="568217" y="1189997"/>
            <a:ext cx="5318591" cy="1068103"/>
          </a:xfrm>
        </p:spPr>
        <p:txBody>
          <a:bodyPr anchor="ctr">
            <a:noAutofit/>
          </a:bodyPr>
          <a:lstStyle>
            <a:lvl1pPr algn="l">
              <a:defRPr sz="4800">
                <a:solidFill>
                  <a:schemeClr val="bg1"/>
                </a:solidFill>
              </a:defRPr>
            </a:lvl1pPr>
          </a:lstStyle>
          <a:p>
            <a:r>
              <a:rPr lang="en-US" dirty="0"/>
              <a:t>Thank you</a:t>
            </a:r>
          </a:p>
        </p:txBody>
      </p:sp>
      <p:sp>
        <p:nvSpPr>
          <p:cNvPr id="17" name="Text Placeholder 3">
            <a:extLst>
              <a:ext uri="{FF2B5EF4-FFF2-40B4-BE49-F238E27FC236}">
                <a16:creationId xmlns:a16="http://schemas.microsoft.com/office/drawing/2014/main" id="{1F7D9C0A-508E-4D6C-9E70-0C8BEB23676A}"/>
              </a:ext>
            </a:extLst>
          </p:cNvPr>
          <p:cNvSpPr>
            <a:spLocks noGrp="1"/>
          </p:cNvSpPr>
          <p:nvPr>
            <p:ph type="body" sz="quarter" idx="40" hasCustomPrompt="1"/>
          </p:nvPr>
        </p:nvSpPr>
        <p:spPr>
          <a:xfrm>
            <a:off x="610594" y="3135129"/>
            <a:ext cx="5195295" cy="1232844"/>
          </a:xfrm>
        </p:spPr>
        <p:txBody>
          <a:bodyPr>
            <a:noAutofit/>
          </a:bodyPr>
          <a:lstStyle>
            <a:lvl1pPr marL="0" indent="0">
              <a:spcBef>
                <a:spcPts val="600"/>
              </a:spcBef>
              <a:buNone/>
              <a:defRPr/>
            </a:lvl1pPr>
            <a:lvl2pPr marL="457200" indent="0">
              <a:buNone/>
              <a:defRPr/>
            </a:lvl2pPr>
          </a:lstStyle>
          <a:p>
            <a:pPr lvl="0"/>
            <a:r>
              <a:rPr lang="en-US" dirty="0"/>
              <a:t>Phone</a:t>
            </a:r>
          </a:p>
          <a:p>
            <a:pPr lvl="0"/>
            <a:r>
              <a:rPr lang="en-US" dirty="0"/>
              <a:t>Email</a:t>
            </a:r>
          </a:p>
          <a:p>
            <a:pPr lvl="0"/>
            <a:endParaRPr lang="en-US" dirty="0"/>
          </a:p>
        </p:txBody>
      </p:sp>
      <p:sp>
        <p:nvSpPr>
          <p:cNvPr id="18" name="Text Placeholder 5">
            <a:extLst>
              <a:ext uri="{FF2B5EF4-FFF2-40B4-BE49-F238E27FC236}">
                <a16:creationId xmlns:a16="http://schemas.microsoft.com/office/drawing/2014/main" id="{8C4A3009-7DE8-4991-B594-10DA97D812A2}"/>
              </a:ext>
            </a:extLst>
          </p:cNvPr>
          <p:cNvSpPr>
            <a:spLocks noGrp="1"/>
          </p:cNvSpPr>
          <p:nvPr>
            <p:ph type="body" sz="quarter" idx="41" hasCustomPrompt="1"/>
          </p:nvPr>
        </p:nvSpPr>
        <p:spPr>
          <a:xfrm>
            <a:off x="584817" y="2157183"/>
            <a:ext cx="5222473" cy="794950"/>
          </a:xfrm>
        </p:spPr>
        <p:txBody>
          <a:bodyPr anchor="b">
            <a:noAutofit/>
          </a:bodyPr>
          <a:lstStyle>
            <a:lvl1pPr marL="0" indent="0">
              <a:buNone/>
              <a:defRPr sz="3200" b="1">
                <a:solidFill>
                  <a:schemeClr val="tx2"/>
                </a:solidFill>
              </a:defRPr>
            </a:lvl1pPr>
            <a:lvl2pPr marL="457200" indent="0">
              <a:buNone/>
              <a:defRPr/>
            </a:lvl2pPr>
          </a:lstStyle>
          <a:p>
            <a:pPr lvl="0"/>
            <a:r>
              <a:rPr lang="en-US" dirty="0"/>
              <a:t>Contact Name</a:t>
            </a:r>
          </a:p>
        </p:txBody>
      </p:sp>
      <p:pic>
        <p:nvPicPr>
          <p:cNvPr id="2" name="Picture 1">
            <a:extLst>
              <a:ext uri="{FF2B5EF4-FFF2-40B4-BE49-F238E27FC236}">
                <a16:creationId xmlns:a16="http://schemas.microsoft.com/office/drawing/2014/main" id="{86112164-4188-C50B-2668-CE3AFC92F9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3827" y="6180109"/>
            <a:ext cx="2046229" cy="409245"/>
          </a:xfrm>
          <a:prstGeom prst="rect">
            <a:avLst/>
          </a:prstGeom>
        </p:spPr>
      </p:pic>
    </p:spTree>
    <p:extLst>
      <p:ext uri="{BB962C8B-B14F-4D97-AF65-F5344CB8AC3E}">
        <p14:creationId xmlns:p14="http://schemas.microsoft.com/office/powerpoint/2010/main" val="156195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with headshot">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44489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ctrTitle" hasCustomPrompt="1"/>
          </p:nvPr>
        </p:nvSpPr>
        <p:spPr>
          <a:xfrm>
            <a:off x="770838" y="3356294"/>
            <a:ext cx="7075910" cy="826730"/>
          </a:xfrm>
        </p:spPr>
        <p:txBody>
          <a:bodyPr anchor="b">
            <a:noAutofit/>
          </a:bodyPr>
          <a:lstStyle>
            <a:lvl1pPr algn="l">
              <a:defRPr sz="6600">
                <a:solidFill>
                  <a:schemeClr val="bg1"/>
                </a:solidFill>
              </a:defRPr>
            </a:lvl1pPr>
          </a:lstStyle>
          <a:p>
            <a:r>
              <a:rPr lang="en-US" dirty="0"/>
              <a:t>Thank you</a:t>
            </a:r>
          </a:p>
        </p:txBody>
      </p:sp>
      <p:sp>
        <p:nvSpPr>
          <p:cNvPr id="2" name="Rectangle 1"/>
          <p:cNvSpPr/>
          <p:nvPr userDrawn="1"/>
        </p:nvSpPr>
        <p:spPr>
          <a:xfrm>
            <a:off x="0" y="4418394"/>
            <a:ext cx="12192000" cy="243960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4398700"/>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FE676705-68F3-41E9-A957-13EF60E4B5E1}"/>
              </a:ext>
            </a:extLst>
          </p:cNvPr>
          <p:cNvSpPr>
            <a:spLocks noGrp="1"/>
          </p:cNvSpPr>
          <p:nvPr>
            <p:ph type="body" sz="quarter" idx="10" hasCustomPrompt="1"/>
          </p:nvPr>
        </p:nvSpPr>
        <p:spPr>
          <a:xfrm>
            <a:off x="2760787" y="4856793"/>
            <a:ext cx="5433646" cy="528149"/>
          </a:xfrm>
        </p:spPr>
        <p:txBody>
          <a:bodyPr anchor="b">
            <a:noAutofit/>
          </a:bodyPr>
          <a:lstStyle>
            <a:lvl1pPr marL="0" indent="0">
              <a:buNone/>
              <a:defRPr sz="3200" b="1">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Contact Name</a:t>
            </a:r>
          </a:p>
        </p:txBody>
      </p:sp>
      <p:sp>
        <p:nvSpPr>
          <p:cNvPr id="6" name="Text Placeholder 5">
            <a:extLst>
              <a:ext uri="{FF2B5EF4-FFF2-40B4-BE49-F238E27FC236}">
                <a16:creationId xmlns:a16="http://schemas.microsoft.com/office/drawing/2014/main" id="{0769F539-F792-4052-8CD8-99AE1BC19222}"/>
              </a:ext>
            </a:extLst>
          </p:cNvPr>
          <p:cNvSpPr>
            <a:spLocks noGrp="1"/>
          </p:cNvSpPr>
          <p:nvPr>
            <p:ph type="body" sz="quarter" idx="11"/>
          </p:nvPr>
        </p:nvSpPr>
        <p:spPr>
          <a:xfrm>
            <a:off x="2743813" y="5580068"/>
            <a:ext cx="5450620" cy="853718"/>
          </a:xfrm>
        </p:spPr>
        <p:txBody>
          <a:bodyPr>
            <a:noAutofit/>
          </a:bodyPr>
          <a:lstStyle>
            <a:lvl1pPr marL="0" indent="0">
              <a:spcBef>
                <a:spcPts val="600"/>
              </a:spcBef>
              <a:buNone/>
              <a:defRPr sz="2700">
                <a:solidFill>
                  <a:schemeClr val="bg1"/>
                </a:solidFill>
              </a:defRPr>
            </a:lvl1pPr>
            <a:lvl2pPr marL="457200" indent="0">
              <a:buNone/>
              <a:defRPr/>
            </a:lvl2pPr>
          </a:lstStyle>
          <a:p>
            <a:pPr lvl="0"/>
            <a:r>
              <a:rPr lang="en-US"/>
              <a:t>Click to edit Master text styles</a:t>
            </a:r>
          </a:p>
        </p:txBody>
      </p:sp>
      <p:sp>
        <p:nvSpPr>
          <p:cNvPr id="8" name="Content Placeholder 7">
            <a:extLst>
              <a:ext uri="{FF2B5EF4-FFF2-40B4-BE49-F238E27FC236}">
                <a16:creationId xmlns:a16="http://schemas.microsoft.com/office/drawing/2014/main" id="{631F7055-D52B-4A5F-8033-7F3E6EB4CB1F}"/>
              </a:ext>
            </a:extLst>
          </p:cNvPr>
          <p:cNvSpPr>
            <a:spLocks noGrp="1"/>
          </p:cNvSpPr>
          <p:nvPr>
            <p:ph sz="quarter" idx="12" hasCustomPrompt="1"/>
          </p:nvPr>
        </p:nvSpPr>
        <p:spPr>
          <a:xfrm>
            <a:off x="806008" y="4821623"/>
            <a:ext cx="1532747" cy="1649515"/>
          </a:xfrm>
          <a:solidFill>
            <a:schemeClr val="bg2">
              <a:lumMod val="40000"/>
              <a:lumOff val="60000"/>
            </a:schemeClr>
          </a:solidFill>
          <a:ln>
            <a:noFill/>
          </a:ln>
        </p:spPr>
        <p:txBody>
          <a:bodyPr anchor="ctr"/>
          <a:lstStyle>
            <a:lvl1pPr marL="0" indent="0" algn="ctr">
              <a:buNone/>
              <a:defRPr>
                <a:solidFill>
                  <a:schemeClr val="tx1"/>
                </a:solidFill>
              </a:defRPr>
            </a:lvl1pPr>
          </a:lstStyle>
          <a:p>
            <a:pPr lvl="0"/>
            <a:r>
              <a:rPr lang="en-US" dirty="0"/>
              <a:t>Headshot here</a:t>
            </a:r>
          </a:p>
        </p:txBody>
      </p:sp>
      <p:pic>
        <p:nvPicPr>
          <p:cNvPr id="3" name="Picture 2">
            <a:extLst>
              <a:ext uri="{FF2B5EF4-FFF2-40B4-BE49-F238E27FC236}">
                <a16:creationId xmlns:a16="http://schemas.microsoft.com/office/drawing/2014/main" id="{CF043C12-FB50-5360-4F90-0AF1F95BF5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77236" y="14292"/>
            <a:ext cx="3512526" cy="1756263"/>
          </a:xfrm>
          <a:prstGeom prst="rect">
            <a:avLst/>
          </a:prstGeom>
        </p:spPr>
      </p:pic>
    </p:spTree>
    <p:extLst>
      <p:ext uri="{BB962C8B-B14F-4D97-AF65-F5344CB8AC3E}">
        <p14:creationId xmlns:p14="http://schemas.microsoft.com/office/powerpoint/2010/main" val="324483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with headshot_legal">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44489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ctrTitle" hasCustomPrompt="1"/>
          </p:nvPr>
        </p:nvSpPr>
        <p:spPr>
          <a:xfrm>
            <a:off x="770838" y="3356294"/>
            <a:ext cx="7075910" cy="826730"/>
          </a:xfrm>
        </p:spPr>
        <p:txBody>
          <a:bodyPr anchor="b">
            <a:noAutofit/>
          </a:bodyPr>
          <a:lstStyle>
            <a:lvl1pPr algn="l">
              <a:defRPr sz="6600">
                <a:solidFill>
                  <a:schemeClr val="bg1"/>
                </a:solidFill>
              </a:defRPr>
            </a:lvl1pPr>
          </a:lstStyle>
          <a:p>
            <a:r>
              <a:rPr lang="en-US" dirty="0"/>
              <a:t>Thank you</a:t>
            </a:r>
          </a:p>
        </p:txBody>
      </p:sp>
      <p:sp>
        <p:nvSpPr>
          <p:cNvPr id="2" name="Rectangle 1"/>
          <p:cNvSpPr/>
          <p:nvPr userDrawn="1"/>
        </p:nvSpPr>
        <p:spPr>
          <a:xfrm>
            <a:off x="0" y="4418394"/>
            <a:ext cx="12192000" cy="243960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4398700"/>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FE676705-68F3-41E9-A957-13EF60E4B5E1}"/>
              </a:ext>
            </a:extLst>
          </p:cNvPr>
          <p:cNvSpPr>
            <a:spLocks noGrp="1"/>
          </p:cNvSpPr>
          <p:nvPr>
            <p:ph type="body" sz="quarter" idx="10" hasCustomPrompt="1"/>
          </p:nvPr>
        </p:nvSpPr>
        <p:spPr>
          <a:xfrm>
            <a:off x="2760787" y="4856793"/>
            <a:ext cx="5433646" cy="528149"/>
          </a:xfrm>
        </p:spPr>
        <p:txBody>
          <a:bodyPr anchor="b">
            <a:noAutofit/>
          </a:bodyPr>
          <a:lstStyle>
            <a:lvl1pPr marL="0" indent="0">
              <a:buNone/>
              <a:defRPr sz="3200" b="1">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Contact Name</a:t>
            </a:r>
          </a:p>
        </p:txBody>
      </p:sp>
      <p:sp>
        <p:nvSpPr>
          <p:cNvPr id="6" name="Text Placeholder 5">
            <a:extLst>
              <a:ext uri="{FF2B5EF4-FFF2-40B4-BE49-F238E27FC236}">
                <a16:creationId xmlns:a16="http://schemas.microsoft.com/office/drawing/2014/main" id="{0769F539-F792-4052-8CD8-99AE1BC19222}"/>
              </a:ext>
            </a:extLst>
          </p:cNvPr>
          <p:cNvSpPr>
            <a:spLocks noGrp="1"/>
          </p:cNvSpPr>
          <p:nvPr>
            <p:ph type="body" sz="quarter" idx="11"/>
          </p:nvPr>
        </p:nvSpPr>
        <p:spPr>
          <a:xfrm>
            <a:off x="2743813" y="5580068"/>
            <a:ext cx="5450620" cy="853718"/>
          </a:xfrm>
        </p:spPr>
        <p:txBody>
          <a:bodyPr>
            <a:noAutofit/>
          </a:bodyPr>
          <a:lstStyle>
            <a:lvl1pPr marL="0" indent="0">
              <a:spcBef>
                <a:spcPts val="600"/>
              </a:spcBef>
              <a:buNone/>
              <a:defRPr sz="2700">
                <a:solidFill>
                  <a:schemeClr val="bg1"/>
                </a:solidFill>
              </a:defRPr>
            </a:lvl1pPr>
            <a:lvl2pPr marL="457200" indent="0">
              <a:buNone/>
              <a:defRPr/>
            </a:lvl2pPr>
          </a:lstStyle>
          <a:p>
            <a:pPr lvl="0"/>
            <a:r>
              <a:rPr lang="en-US"/>
              <a:t>Click to edit Master text styles</a:t>
            </a:r>
          </a:p>
        </p:txBody>
      </p:sp>
      <p:sp>
        <p:nvSpPr>
          <p:cNvPr id="8" name="Content Placeholder 7">
            <a:extLst>
              <a:ext uri="{FF2B5EF4-FFF2-40B4-BE49-F238E27FC236}">
                <a16:creationId xmlns:a16="http://schemas.microsoft.com/office/drawing/2014/main" id="{631F7055-D52B-4A5F-8033-7F3E6EB4CB1F}"/>
              </a:ext>
            </a:extLst>
          </p:cNvPr>
          <p:cNvSpPr>
            <a:spLocks noGrp="1"/>
          </p:cNvSpPr>
          <p:nvPr>
            <p:ph sz="quarter" idx="12" hasCustomPrompt="1"/>
          </p:nvPr>
        </p:nvSpPr>
        <p:spPr>
          <a:xfrm>
            <a:off x="806008" y="4821623"/>
            <a:ext cx="1532747" cy="1649515"/>
          </a:xfrm>
          <a:solidFill>
            <a:schemeClr val="bg2">
              <a:lumMod val="40000"/>
              <a:lumOff val="60000"/>
            </a:schemeClr>
          </a:solidFill>
          <a:ln>
            <a:noFill/>
          </a:ln>
        </p:spPr>
        <p:txBody>
          <a:bodyPr anchor="ctr"/>
          <a:lstStyle>
            <a:lvl1pPr marL="0" indent="0" algn="ctr">
              <a:buNone/>
              <a:defRPr>
                <a:solidFill>
                  <a:schemeClr val="tx1"/>
                </a:solidFill>
              </a:defRPr>
            </a:lvl1pPr>
          </a:lstStyle>
          <a:p>
            <a:pPr lvl="0"/>
            <a:r>
              <a:rPr lang="en-US" dirty="0"/>
              <a:t>Headshot here</a:t>
            </a:r>
          </a:p>
        </p:txBody>
      </p:sp>
      <p:sp>
        <p:nvSpPr>
          <p:cNvPr id="10" name="TextBox 9">
            <a:extLst>
              <a:ext uri="{FF2B5EF4-FFF2-40B4-BE49-F238E27FC236}">
                <a16:creationId xmlns:a16="http://schemas.microsoft.com/office/drawing/2014/main" id="{12D521E0-A4D7-41DC-8F4F-9A373380EC58}"/>
              </a:ext>
            </a:extLst>
          </p:cNvPr>
          <p:cNvSpPr txBox="1"/>
          <p:nvPr userDrawn="1"/>
        </p:nvSpPr>
        <p:spPr>
          <a:xfrm>
            <a:off x="9015663" y="5208104"/>
            <a:ext cx="2876893" cy="1225682"/>
          </a:xfrm>
          <a:prstGeom prst="rect">
            <a:avLst/>
          </a:prstGeom>
          <a:noFill/>
        </p:spPr>
        <p:txBody>
          <a:bodyPr wrap="square" lIns="0" tIns="0" rIns="0" bIns="0" rtlCol="0">
            <a:noAutofit/>
          </a:bodyPr>
          <a:lstStyle/>
          <a:p>
            <a:pPr>
              <a:lnSpc>
                <a:spcPct val="90000"/>
              </a:lnSpc>
            </a:pPr>
            <a:r>
              <a:rPr lang="en-US" sz="1000" dirty="0">
                <a:solidFill>
                  <a:schemeClr val="bg1"/>
                </a:solidFill>
              </a:rPr>
              <a:t>This PowerPoint presentation is for informational purposes only and does not constitute legal advice or a legal opinion on any specific facts or circumstances. The contents are intended as general information only. You are urged to consult your own lawyer concerning your situation and specific legal questions you may have.</a:t>
            </a:r>
          </a:p>
          <a:p>
            <a:pPr>
              <a:lnSpc>
                <a:spcPct val="90000"/>
              </a:lnSpc>
            </a:pPr>
            <a:endParaRPr lang="en-US" sz="1000" dirty="0">
              <a:solidFill>
                <a:schemeClr val="bg1"/>
              </a:solidFill>
            </a:endParaRPr>
          </a:p>
          <a:p>
            <a:pPr>
              <a:lnSpc>
                <a:spcPct val="90000"/>
              </a:lnSpc>
            </a:pPr>
            <a:r>
              <a:rPr lang="en-US" sz="1000" dirty="0">
                <a:solidFill>
                  <a:schemeClr val="bg1"/>
                </a:solidFill>
              </a:rPr>
              <a:t>Copyright </a:t>
            </a:r>
            <a:r>
              <a:rPr lang="en-US" sz="1000" dirty="0">
                <a:solidFill>
                  <a:schemeClr val="bg1"/>
                </a:solidFill>
                <a:latin typeface="Arial" panose="020B0604020202020204" pitchFamily="34" charset="0"/>
                <a:cs typeface="Arial" panose="020B0604020202020204" pitchFamily="34" charset="0"/>
              </a:rPr>
              <a:t>© </a:t>
            </a:r>
            <a:r>
              <a:rPr lang="en-US" sz="1000" dirty="0">
                <a:solidFill>
                  <a:schemeClr val="bg1"/>
                </a:solidFill>
              </a:rPr>
              <a:t>2018 Buchanan Ingersoll &amp; Rooney. </a:t>
            </a:r>
            <a:br>
              <a:rPr lang="en-US" sz="1000" dirty="0">
                <a:solidFill>
                  <a:schemeClr val="bg1"/>
                </a:solidFill>
              </a:rPr>
            </a:br>
            <a:r>
              <a:rPr lang="en-US" sz="1000" dirty="0">
                <a:solidFill>
                  <a:schemeClr val="bg1"/>
                </a:solidFill>
              </a:rPr>
              <a:t>All rights reserved.</a:t>
            </a:r>
          </a:p>
        </p:txBody>
      </p:sp>
      <p:pic>
        <p:nvPicPr>
          <p:cNvPr id="3" name="Picture 2">
            <a:extLst>
              <a:ext uri="{FF2B5EF4-FFF2-40B4-BE49-F238E27FC236}">
                <a16:creationId xmlns:a16="http://schemas.microsoft.com/office/drawing/2014/main" id="{53E02060-3D63-658D-D71A-86706C967A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77236" y="14292"/>
            <a:ext cx="3512526" cy="17562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5642" y="238233"/>
            <a:ext cx="10972800" cy="867193"/>
          </a:xfrm>
        </p:spPr>
        <p:txBody>
          <a:bodyPr/>
          <a:lstStyle/>
          <a:p>
            <a:r>
              <a:rPr lang="en-US"/>
              <a:t>Click to edit Master title style</a:t>
            </a:r>
            <a:endParaRPr lang="en-US" dirty="0"/>
          </a:p>
        </p:txBody>
      </p:sp>
      <p:sp>
        <p:nvSpPr>
          <p:cNvPr id="3" name="Content Placeholder 2"/>
          <p:cNvSpPr>
            <a:spLocks noGrp="1"/>
          </p:cNvSpPr>
          <p:nvPr>
            <p:ph idx="1"/>
          </p:nvPr>
        </p:nvSpPr>
        <p:spPr>
          <a:xfrm>
            <a:off x="625642" y="1288795"/>
            <a:ext cx="10972800" cy="45665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Rectangle 10"/>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p:cNvSpPr>
            <a:spLocks noGrp="1"/>
          </p:cNvSpPr>
          <p:nvPr>
            <p:ph idx="14" hasCustomPrompt="1"/>
          </p:nvPr>
        </p:nvSpPr>
        <p:spPr>
          <a:xfrm>
            <a:off x="625642" y="5884195"/>
            <a:ext cx="10972800" cy="187214"/>
          </a:xfrm>
        </p:spPr>
        <p:txBody>
          <a:bodyPr anchor="b">
            <a:normAutofit/>
          </a:bodyPr>
          <a:lstStyle>
            <a:lvl1pPr marL="0" indent="0" algn="r">
              <a:buNone/>
              <a:defRPr sz="1050">
                <a:solidFill>
                  <a:schemeClr val="bg2">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Source: </a:t>
            </a:r>
          </a:p>
        </p:txBody>
      </p:sp>
      <p:sp>
        <p:nvSpPr>
          <p:cNvPr id="13" name="Slide Number Placeholder 5">
            <a:extLst>
              <a:ext uri="{FF2B5EF4-FFF2-40B4-BE49-F238E27FC236}">
                <a16:creationId xmlns:a16="http://schemas.microsoft.com/office/drawing/2014/main" id="{110AC214-F724-40E0-9C6E-41592D5BA976}"/>
              </a:ext>
            </a:extLst>
          </p:cNvPr>
          <p:cNvSpPr>
            <a:spLocks noGrp="1"/>
          </p:cNvSpPr>
          <p:nvPr>
            <p:ph type="sldNum" sz="quarter" idx="4"/>
          </p:nvPr>
        </p:nvSpPr>
        <p:spPr>
          <a:xfrm>
            <a:off x="11672116" y="6447625"/>
            <a:ext cx="426690" cy="279870"/>
          </a:xfrm>
          <a:prstGeom prst="rect">
            <a:avLst/>
          </a:prstGeom>
        </p:spPr>
        <p:txBody>
          <a:bodyPr vert="horz" lIns="0" tIns="0" rIns="0" bIns="0" rtlCol="0" anchor="ctr"/>
          <a:lstStyle>
            <a:lvl1pPr algn="l">
              <a:defRPr sz="1200">
                <a:solidFill>
                  <a:schemeClr val="tx1"/>
                </a:solidFill>
              </a:defRPr>
            </a:lvl1pPr>
          </a:lstStyle>
          <a:p>
            <a:fld id="{975F859B-2565-4C4B-8F59-CDA04D02ECAD}" type="slidenum">
              <a:rPr lang="en-US" smtClean="0"/>
              <a:pPr/>
              <a:t>‹#›</a:t>
            </a:fld>
            <a:endParaRPr lang="en-US" dirty="0"/>
          </a:p>
        </p:txBody>
      </p:sp>
      <p:sp>
        <p:nvSpPr>
          <p:cNvPr id="5" name="Content Placeholder 4">
            <a:extLst>
              <a:ext uri="{FF2B5EF4-FFF2-40B4-BE49-F238E27FC236}">
                <a16:creationId xmlns:a16="http://schemas.microsoft.com/office/drawing/2014/main" id="{56D4B8AD-103A-40D0-972C-0C8F8807E44B}"/>
              </a:ext>
            </a:extLst>
          </p:cNvPr>
          <p:cNvSpPr>
            <a:spLocks noGrp="1"/>
          </p:cNvSpPr>
          <p:nvPr>
            <p:ph sz="quarter" idx="31" hasCustomPrompt="1"/>
          </p:nvPr>
        </p:nvSpPr>
        <p:spPr>
          <a:xfrm>
            <a:off x="397039" y="6176226"/>
            <a:ext cx="1625192" cy="551269"/>
          </a:xfrm>
        </p:spPr>
        <p:txBody>
          <a:bodyPr anchor="ctr">
            <a:normAutofit/>
          </a:bodyPr>
          <a:lstStyle>
            <a:lvl1pPr marL="0" indent="0" algn="ctr">
              <a:buNone/>
              <a:defRPr sz="2000">
                <a:solidFill>
                  <a:schemeClr val="tx1"/>
                </a:solidFill>
              </a:defRPr>
            </a:lvl1pPr>
          </a:lstStyle>
          <a:p>
            <a:pPr lvl="0"/>
            <a:r>
              <a:rPr lang="en-US" dirty="0"/>
              <a:t>Client Logo</a:t>
            </a:r>
          </a:p>
        </p:txBody>
      </p:sp>
      <p:cxnSp>
        <p:nvCxnSpPr>
          <p:cNvPr id="10" name="Straight Connector 9"/>
          <p:cNvCxnSpPr/>
          <p:nvPr userDrawn="1"/>
        </p:nvCxnSpPr>
        <p:spPr>
          <a:xfrm>
            <a:off x="11545719" y="6434172"/>
            <a:ext cx="0" cy="28166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27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without image">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A8B9BE1-3890-49BC-95A9-EF884855F21F}"/>
              </a:ext>
            </a:extLst>
          </p:cNvPr>
          <p:cNvSpPr>
            <a:spLocks noGrp="1"/>
          </p:cNvSpPr>
          <p:nvPr>
            <p:ph sz="quarter" idx="13" hasCustomPrompt="1"/>
          </p:nvPr>
        </p:nvSpPr>
        <p:spPr>
          <a:xfrm>
            <a:off x="9563183" y="5768797"/>
            <a:ext cx="2174875" cy="851012"/>
          </a:xfrm>
        </p:spPr>
        <p:txBody>
          <a:bodyPr anchor="ctr">
            <a:normAutofit/>
          </a:bodyPr>
          <a:lstStyle>
            <a:lvl1pPr marL="0" indent="0" algn="ctr">
              <a:buNone/>
              <a:defRPr sz="2400"/>
            </a:lvl1pPr>
          </a:lstStyle>
          <a:p>
            <a:pPr lvl="0"/>
            <a:r>
              <a:rPr lang="en-US" dirty="0"/>
              <a:t>Client Logo</a:t>
            </a:r>
          </a:p>
        </p:txBody>
      </p:sp>
      <p:sp>
        <p:nvSpPr>
          <p:cNvPr id="16" name="Rectangle 15"/>
          <p:cNvSpPr/>
          <p:nvPr userDrawn="1"/>
        </p:nvSpPr>
        <p:spPr>
          <a:xfrm>
            <a:off x="0" y="-1"/>
            <a:ext cx="12192000" cy="51658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752638" y="2727158"/>
            <a:ext cx="7136993" cy="2041436"/>
          </a:xfrm>
        </p:spPr>
        <p:txBody>
          <a:bodyPr anchor="b">
            <a:noAutofit/>
          </a:bodyPr>
          <a:lstStyle>
            <a:lvl1pPr algn="l">
              <a:defRPr sz="4800">
                <a:solidFill>
                  <a:schemeClr val="bg1"/>
                </a:solidFill>
              </a:defRPr>
            </a:lvl1pPr>
          </a:lstStyle>
          <a:p>
            <a:r>
              <a:rPr lang="en-US" dirty="0"/>
              <a:t>Presentation Title Here: </a:t>
            </a:r>
            <a:br>
              <a:rPr lang="en-US" dirty="0"/>
            </a:br>
            <a:r>
              <a:rPr lang="en-US" dirty="0"/>
              <a:t>Can Be Two Lines If Needed</a:t>
            </a:r>
          </a:p>
        </p:txBody>
      </p:sp>
      <p:sp>
        <p:nvSpPr>
          <p:cNvPr id="3" name="Subtitle 2"/>
          <p:cNvSpPr>
            <a:spLocks noGrp="1"/>
          </p:cNvSpPr>
          <p:nvPr>
            <p:ph type="subTitle" idx="1"/>
          </p:nvPr>
        </p:nvSpPr>
        <p:spPr>
          <a:xfrm>
            <a:off x="752638" y="5545836"/>
            <a:ext cx="6790267" cy="936931"/>
          </a:xfrm>
        </p:spPr>
        <p:txBody>
          <a:bodyPr anchor="ctr">
            <a:noAutofit/>
          </a:bodyPr>
          <a:lstStyle>
            <a:lvl1pPr marL="0" indent="0" algn="l">
              <a:spcBef>
                <a:spcPts val="600"/>
              </a:spcBef>
              <a:buNone/>
              <a:defRPr sz="27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 Placeholder 7"/>
          <p:cNvSpPr>
            <a:spLocks noGrp="1"/>
          </p:cNvSpPr>
          <p:nvPr>
            <p:ph type="body" sz="quarter" idx="12" hasCustomPrompt="1"/>
          </p:nvPr>
        </p:nvSpPr>
        <p:spPr>
          <a:xfrm>
            <a:off x="9577876" y="5449173"/>
            <a:ext cx="2008188" cy="213058"/>
          </a:xfrm>
        </p:spPr>
        <p:txBody>
          <a:bodyPr>
            <a:noAutofit/>
          </a:bodyPr>
          <a:lstStyle>
            <a:lvl1pPr marL="0" indent="0">
              <a:buNone/>
              <a:defRPr sz="1800"/>
            </a:lvl1pPr>
          </a:lstStyle>
          <a:p>
            <a:pPr lvl="0"/>
            <a:r>
              <a:rPr lang="en-US" dirty="0"/>
              <a:t>Presented to:</a:t>
            </a:r>
          </a:p>
        </p:txBody>
      </p:sp>
      <p:sp>
        <p:nvSpPr>
          <p:cNvPr id="12" name="Rectangle 11"/>
          <p:cNvSpPr/>
          <p:nvPr userDrawn="1"/>
        </p:nvSpPr>
        <p:spPr>
          <a:xfrm>
            <a:off x="0" y="5158153"/>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77818E2-4528-3ED1-7513-5A48312364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77236" y="14292"/>
            <a:ext cx="3512526" cy="1756263"/>
          </a:xfrm>
          <a:prstGeom prst="rect">
            <a:avLst/>
          </a:prstGeom>
        </p:spPr>
      </p:pic>
    </p:spTree>
    <p:extLst>
      <p:ext uri="{BB962C8B-B14F-4D97-AF65-F5344CB8AC3E}">
        <p14:creationId xmlns:p14="http://schemas.microsoft.com/office/powerpoint/2010/main" val="56958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25642" y="238233"/>
            <a:ext cx="10972800" cy="867193"/>
          </a:xfrm>
        </p:spPr>
        <p:txBody>
          <a:bodyPr/>
          <a:lstStyle/>
          <a:p>
            <a:r>
              <a:rPr lang="en-US"/>
              <a:t>Click to edit Master title style</a:t>
            </a:r>
            <a:endParaRPr lang="en-US" dirty="0"/>
          </a:p>
        </p:txBody>
      </p:sp>
      <p:sp>
        <p:nvSpPr>
          <p:cNvPr id="3" name="Content Placeholder 2"/>
          <p:cNvSpPr>
            <a:spLocks noGrp="1"/>
          </p:cNvSpPr>
          <p:nvPr>
            <p:ph idx="1"/>
          </p:nvPr>
        </p:nvSpPr>
        <p:spPr>
          <a:xfrm>
            <a:off x="625641" y="1288795"/>
            <a:ext cx="5951623" cy="45665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Rectangle 10"/>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p:cNvSpPr>
            <a:spLocks noGrp="1"/>
          </p:cNvSpPr>
          <p:nvPr>
            <p:ph idx="14" hasCustomPrompt="1"/>
          </p:nvPr>
        </p:nvSpPr>
        <p:spPr>
          <a:xfrm>
            <a:off x="625642" y="5884195"/>
            <a:ext cx="10972800" cy="187214"/>
          </a:xfrm>
        </p:spPr>
        <p:txBody>
          <a:bodyPr anchor="b">
            <a:normAutofit/>
          </a:bodyPr>
          <a:lstStyle>
            <a:lvl1pPr marL="0" indent="0" algn="r">
              <a:buNone/>
              <a:defRPr sz="1050">
                <a:solidFill>
                  <a:schemeClr val="bg2">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Source: </a:t>
            </a:r>
          </a:p>
        </p:txBody>
      </p:sp>
      <p:sp>
        <p:nvSpPr>
          <p:cNvPr id="6" name="Picture Placeholder 5"/>
          <p:cNvSpPr>
            <a:spLocks noGrp="1"/>
          </p:cNvSpPr>
          <p:nvPr>
            <p:ph type="pic" sz="quarter" idx="15"/>
          </p:nvPr>
        </p:nvSpPr>
        <p:spPr>
          <a:xfrm>
            <a:off x="6930188" y="1294223"/>
            <a:ext cx="4668253" cy="4561146"/>
          </a:xfrm>
        </p:spPr>
        <p:txBody>
          <a:bodyPr/>
          <a:lstStyle/>
          <a:p>
            <a:r>
              <a:rPr lang="en-US" dirty="0"/>
              <a:t>Click icon to add picture</a:t>
            </a:r>
          </a:p>
        </p:txBody>
      </p:sp>
      <p:sp>
        <p:nvSpPr>
          <p:cNvPr id="13" name="Slide Number Placeholder 5">
            <a:extLst>
              <a:ext uri="{FF2B5EF4-FFF2-40B4-BE49-F238E27FC236}">
                <a16:creationId xmlns:a16="http://schemas.microsoft.com/office/drawing/2014/main" id="{A99355EE-E7D4-4193-928D-29A9B4A4944E}"/>
              </a:ext>
            </a:extLst>
          </p:cNvPr>
          <p:cNvSpPr>
            <a:spLocks noGrp="1"/>
          </p:cNvSpPr>
          <p:nvPr>
            <p:ph type="sldNum" sz="quarter" idx="4"/>
          </p:nvPr>
        </p:nvSpPr>
        <p:spPr>
          <a:xfrm>
            <a:off x="11672116" y="6447625"/>
            <a:ext cx="426690" cy="279870"/>
          </a:xfrm>
          <a:prstGeom prst="rect">
            <a:avLst/>
          </a:prstGeom>
        </p:spPr>
        <p:txBody>
          <a:bodyPr vert="horz" lIns="0" tIns="0" rIns="0" bIns="0" rtlCol="0" anchor="ctr"/>
          <a:lstStyle>
            <a:lvl1pPr algn="l">
              <a:defRPr sz="1200">
                <a:solidFill>
                  <a:schemeClr val="tx1"/>
                </a:solidFill>
              </a:defRPr>
            </a:lvl1pPr>
          </a:lstStyle>
          <a:p>
            <a:fld id="{975F859B-2565-4C4B-8F59-CDA04D02ECAD}" type="slidenum">
              <a:rPr lang="en-US" smtClean="0"/>
              <a:pPr/>
              <a:t>‹#›</a:t>
            </a:fld>
            <a:endParaRPr lang="en-US" dirty="0"/>
          </a:p>
        </p:txBody>
      </p:sp>
      <p:sp>
        <p:nvSpPr>
          <p:cNvPr id="14" name="Content Placeholder 4">
            <a:extLst>
              <a:ext uri="{FF2B5EF4-FFF2-40B4-BE49-F238E27FC236}">
                <a16:creationId xmlns:a16="http://schemas.microsoft.com/office/drawing/2014/main" id="{CF315ECB-6F85-4548-AA49-11B58A71C264}"/>
              </a:ext>
            </a:extLst>
          </p:cNvPr>
          <p:cNvSpPr>
            <a:spLocks noGrp="1"/>
          </p:cNvSpPr>
          <p:nvPr>
            <p:ph sz="quarter" idx="31" hasCustomPrompt="1"/>
          </p:nvPr>
        </p:nvSpPr>
        <p:spPr>
          <a:xfrm>
            <a:off x="397039" y="6176226"/>
            <a:ext cx="1625192" cy="551269"/>
          </a:xfrm>
        </p:spPr>
        <p:txBody>
          <a:bodyPr anchor="ctr">
            <a:normAutofit/>
          </a:bodyPr>
          <a:lstStyle>
            <a:lvl1pPr marL="0" indent="0" algn="ctr">
              <a:buNone/>
              <a:defRPr sz="2000">
                <a:solidFill>
                  <a:schemeClr val="tx1"/>
                </a:solidFill>
              </a:defRPr>
            </a:lvl1pPr>
          </a:lstStyle>
          <a:p>
            <a:pPr lvl="0"/>
            <a:r>
              <a:rPr lang="en-US" dirty="0"/>
              <a:t>Client Logo</a:t>
            </a:r>
          </a:p>
        </p:txBody>
      </p:sp>
      <p:cxnSp>
        <p:nvCxnSpPr>
          <p:cNvPr id="16" name="Straight Connector 15"/>
          <p:cNvCxnSpPr/>
          <p:nvPr userDrawn="1"/>
        </p:nvCxnSpPr>
        <p:spPr>
          <a:xfrm>
            <a:off x="11545719" y="6434172"/>
            <a:ext cx="0" cy="28166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63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625642" y="252391"/>
            <a:ext cx="10972800" cy="854075"/>
          </a:xfrm>
        </p:spPr>
        <p:txBody>
          <a:bodyPr/>
          <a:lstStyle/>
          <a:p>
            <a:r>
              <a:rPr lang="en-US"/>
              <a:t>Click to edit Master title style</a:t>
            </a:r>
          </a:p>
        </p:txBody>
      </p:sp>
      <p:sp>
        <p:nvSpPr>
          <p:cNvPr id="3" name="Content Placeholder 2"/>
          <p:cNvSpPr>
            <a:spLocks noGrp="1"/>
          </p:cNvSpPr>
          <p:nvPr>
            <p:ph sz="half" idx="1"/>
          </p:nvPr>
        </p:nvSpPr>
        <p:spPr>
          <a:xfrm>
            <a:off x="625642" y="1303994"/>
            <a:ext cx="5303520" cy="4580201"/>
          </a:xfr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94922" y="1303994"/>
            <a:ext cx="5303520" cy="45802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Rectangle 9"/>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p:cNvSpPr>
            <a:spLocks noGrp="1"/>
          </p:cNvSpPr>
          <p:nvPr>
            <p:ph idx="14" hasCustomPrompt="1"/>
          </p:nvPr>
        </p:nvSpPr>
        <p:spPr>
          <a:xfrm>
            <a:off x="625642" y="5884195"/>
            <a:ext cx="10972800" cy="187214"/>
          </a:xfrm>
        </p:spPr>
        <p:txBody>
          <a:bodyPr anchor="b">
            <a:normAutofit/>
          </a:bodyPr>
          <a:lstStyle>
            <a:lvl1pPr marL="0" indent="0" algn="r">
              <a:buNone/>
              <a:defRPr sz="1050">
                <a:solidFill>
                  <a:schemeClr val="bg2">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Source: </a:t>
            </a:r>
          </a:p>
        </p:txBody>
      </p:sp>
      <p:sp>
        <p:nvSpPr>
          <p:cNvPr id="11" name="Slide Number Placeholder 5">
            <a:extLst>
              <a:ext uri="{FF2B5EF4-FFF2-40B4-BE49-F238E27FC236}">
                <a16:creationId xmlns:a16="http://schemas.microsoft.com/office/drawing/2014/main" id="{350B4848-C594-43C3-9CA5-51F14CEFC1F3}"/>
              </a:ext>
            </a:extLst>
          </p:cNvPr>
          <p:cNvSpPr>
            <a:spLocks noGrp="1"/>
          </p:cNvSpPr>
          <p:nvPr>
            <p:ph type="sldNum" sz="quarter" idx="4"/>
          </p:nvPr>
        </p:nvSpPr>
        <p:spPr>
          <a:xfrm>
            <a:off x="11672116" y="6447625"/>
            <a:ext cx="426690" cy="279870"/>
          </a:xfrm>
          <a:prstGeom prst="rect">
            <a:avLst/>
          </a:prstGeom>
        </p:spPr>
        <p:txBody>
          <a:bodyPr vert="horz" lIns="0" tIns="0" rIns="0" bIns="0" rtlCol="0" anchor="ctr"/>
          <a:lstStyle>
            <a:lvl1pPr algn="l">
              <a:defRPr sz="1200">
                <a:solidFill>
                  <a:schemeClr val="tx1"/>
                </a:solidFill>
              </a:defRPr>
            </a:lvl1pPr>
          </a:lstStyle>
          <a:p>
            <a:fld id="{975F859B-2565-4C4B-8F59-CDA04D02ECAD}" type="slidenum">
              <a:rPr lang="en-US" smtClean="0"/>
              <a:pPr/>
              <a:t>‹#›</a:t>
            </a:fld>
            <a:endParaRPr lang="en-US" dirty="0"/>
          </a:p>
        </p:txBody>
      </p:sp>
      <p:sp>
        <p:nvSpPr>
          <p:cNvPr id="16" name="Content Placeholder 4">
            <a:extLst>
              <a:ext uri="{FF2B5EF4-FFF2-40B4-BE49-F238E27FC236}">
                <a16:creationId xmlns:a16="http://schemas.microsoft.com/office/drawing/2014/main" id="{085EFAFB-34E7-4D7A-B17A-3754E09F43D9}"/>
              </a:ext>
            </a:extLst>
          </p:cNvPr>
          <p:cNvSpPr>
            <a:spLocks noGrp="1"/>
          </p:cNvSpPr>
          <p:nvPr>
            <p:ph sz="quarter" idx="31" hasCustomPrompt="1"/>
          </p:nvPr>
        </p:nvSpPr>
        <p:spPr>
          <a:xfrm>
            <a:off x="397039" y="6176226"/>
            <a:ext cx="1625192" cy="551269"/>
          </a:xfrm>
        </p:spPr>
        <p:txBody>
          <a:bodyPr anchor="ctr">
            <a:normAutofit/>
          </a:bodyPr>
          <a:lstStyle>
            <a:lvl1pPr marL="0" indent="0" algn="ctr">
              <a:buNone/>
              <a:defRPr sz="2000">
                <a:solidFill>
                  <a:schemeClr val="tx1"/>
                </a:solidFill>
              </a:defRPr>
            </a:lvl1pPr>
          </a:lstStyle>
          <a:p>
            <a:pPr lvl="0"/>
            <a:r>
              <a:rPr lang="en-US" dirty="0"/>
              <a:t>Client Logo</a:t>
            </a:r>
          </a:p>
        </p:txBody>
      </p:sp>
      <p:cxnSp>
        <p:nvCxnSpPr>
          <p:cNvPr id="12" name="Straight Connector 11"/>
          <p:cNvCxnSpPr/>
          <p:nvPr userDrawn="1"/>
        </p:nvCxnSpPr>
        <p:spPr>
          <a:xfrm>
            <a:off x="11545719" y="6434172"/>
            <a:ext cx="0" cy="28166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18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Content w/Titles">
    <p:spTree>
      <p:nvGrpSpPr>
        <p:cNvPr id="1" name=""/>
        <p:cNvGrpSpPr/>
        <p:nvPr/>
      </p:nvGrpSpPr>
      <p:grpSpPr>
        <a:xfrm>
          <a:off x="0" y="0"/>
          <a:ext cx="0" cy="0"/>
          <a:chOff x="0" y="0"/>
          <a:chExt cx="0" cy="0"/>
        </a:xfrm>
      </p:grpSpPr>
      <p:sp>
        <p:nvSpPr>
          <p:cNvPr id="2" name="Title 1"/>
          <p:cNvSpPr>
            <a:spLocks noGrp="1"/>
          </p:cNvSpPr>
          <p:nvPr>
            <p:ph type="title"/>
          </p:nvPr>
        </p:nvSpPr>
        <p:spPr>
          <a:xfrm>
            <a:off x="625642" y="252391"/>
            <a:ext cx="10972800" cy="85407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5642" y="2040605"/>
            <a:ext cx="5212080" cy="3843590"/>
          </a:xfr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386362" y="2040605"/>
            <a:ext cx="5212080" cy="38435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Rectangle 9"/>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p:cNvSpPr>
            <a:spLocks noGrp="1"/>
          </p:cNvSpPr>
          <p:nvPr>
            <p:ph sz="half" idx="14"/>
          </p:nvPr>
        </p:nvSpPr>
        <p:spPr>
          <a:xfrm>
            <a:off x="625642" y="1384229"/>
            <a:ext cx="5212080" cy="398834"/>
          </a:xfrm>
        </p:spPr>
        <p:txBody>
          <a:bodyPr anchor="b">
            <a:noAutofit/>
          </a:bodyPr>
          <a:lstStyle>
            <a:lvl1pPr marL="0" indent="0">
              <a:buNone/>
              <a:defRPr sz="3200" b="1">
                <a:solidFill>
                  <a:schemeClr val="accent3"/>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p:txBody>
      </p:sp>
      <p:sp>
        <p:nvSpPr>
          <p:cNvPr id="12" name="Content Placeholder 3"/>
          <p:cNvSpPr>
            <a:spLocks noGrp="1"/>
          </p:cNvSpPr>
          <p:nvPr>
            <p:ph sz="half" idx="15"/>
          </p:nvPr>
        </p:nvSpPr>
        <p:spPr>
          <a:xfrm>
            <a:off x="6386362" y="1384229"/>
            <a:ext cx="5212080" cy="398834"/>
          </a:xfrm>
        </p:spPr>
        <p:txBody>
          <a:bodyPr anchor="b">
            <a:noAutofit/>
          </a:bodyPr>
          <a:lstStyle>
            <a:lvl1pPr marL="0" indent="0">
              <a:buNone/>
              <a:defRPr sz="3200" b="1">
                <a:solidFill>
                  <a:schemeClr val="accent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3" name="Rectangle 12"/>
          <p:cNvSpPr/>
          <p:nvPr userDrawn="1"/>
        </p:nvSpPr>
        <p:spPr>
          <a:xfrm>
            <a:off x="600120" y="1868360"/>
            <a:ext cx="521208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386508" y="1868360"/>
            <a:ext cx="521208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p:cNvSpPr>
            <a:spLocks noGrp="1"/>
          </p:cNvSpPr>
          <p:nvPr>
            <p:ph idx="16" hasCustomPrompt="1"/>
          </p:nvPr>
        </p:nvSpPr>
        <p:spPr>
          <a:xfrm>
            <a:off x="625642" y="5884195"/>
            <a:ext cx="10972800" cy="187214"/>
          </a:xfrm>
        </p:spPr>
        <p:txBody>
          <a:bodyPr anchor="b">
            <a:normAutofit/>
          </a:bodyPr>
          <a:lstStyle>
            <a:lvl1pPr marL="0" indent="0" algn="r">
              <a:buNone/>
              <a:defRPr sz="1050">
                <a:solidFill>
                  <a:schemeClr val="bg2">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Source: </a:t>
            </a:r>
          </a:p>
        </p:txBody>
      </p:sp>
      <p:sp>
        <p:nvSpPr>
          <p:cNvPr id="21" name="Slide Number Placeholder 5">
            <a:extLst>
              <a:ext uri="{FF2B5EF4-FFF2-40B4-BE49-F238E27FC236}">
                <a16:creationId xmlns:a16="http://schemas.microsoft.com/office/drawing/2014/main" id="{985F28A7-5555-4D66-BEAB-6012D98BE105}"/>
              </a:ext>
            </a:extLst>
          </p:cNvPr>
          <p:cNvSpPr>
            <a:spLocks noGrp="1"/>
          </p:cNvSpPr>
          <p:nvPr>
            <p:ph type="sldNum" sz="quarter" idx="4"/>
          </p:nvPr>
        </p:nvSpPr>
        <p:spPr>
          <a:xfrm>
            <a:off x="11672116" y="6447625"/>
            <a:ext cx="426690" cy="279870"/>
          </a:xfrm>
          <a:prstGeom prst="rect">
            <a:avLst/>
          </a:prstGeom>
        </p:spPr>
        <p:txBody>
          <a:bodyPr vert="horz" lIns="0" tIns="0" rIns="0" bIns="0" rtlCol="0" anchor="ctr"/>
          <a:lstStyle>
            <a:lvl1pPr algn="l">
              <a:defRPr sz="1200">
                <a:solidFill>
                  <a:schemeClr val="tx1"/>
                </a:solidFill>
              </a:defRPr>
            </a:lvl1pPr>
          </a:lstStyle>
          <a:p>
            <a:fld id="{975F859B-2565-4C4B-8F59-CDA04D02ECAD}" type="slidenum">
              <a:rPr lang="en-US" smtClean="0"/>
              <a:pPr/>
              <a:t>‹#›</a:t>
            </a:fld>
            <a:endParaRPr lang="en-US" dirty="0"/>
          </a:p>
        </p:txBody>
      </p:sp>
      <p:sp>
        <p:nvSpPr>
          <p:cNvPr id="15" name="Content Placeholder 4">
            <a:extLst>
              <a:ext uri="{FF2B5EF4-FFF2-40B4-BE49-F238E27FC236}">
                <a16:creationId xmlns:a16="http://schemas.microsoft.com/office/drawing/2014/main" id="{8EBFE92D-1AB3-4412-99D7-8F9D38CB977D}"/>
              </a:ext>
            </a:extLst>
          </p:cNvPr>
          <p:cNvSpPr>
            <a:spLocks noGrp="1"/>
          </p:cNvSpPr>
          <p:nvPr>
            <p:ph sz="quarter" idx="31" hasCustomPrompt="1"/>
          </p:nvPr>
        </p:nvSpPr>
        <p:spPr>
          <a:xfrm>
            <a:off x="397039" y="6176226"/>
            <a:ext cx="1625192" cy="551269"/>
          </a:xfrm>
        </p:spPr>
        <p:txBody>
          <a:bodyPr anchor="ctr">
            <a:normAutofit/>
          </a:bodyPr>
          <a:lstStyle>
            <a:lvl1pPr marL="0" indent="0" algn="ctr">
              <a:buNone/>
              <a:defRPr sz="2000">
                <a:solidFill>
                  <a:schemeClr val="tx1"/>
                </a:solidFill>
              </a:defRPr>
            </a:lvl1pPr>
          </a:lstStyle>
          <a:p>
            <a:pPr lvl="0"/>
            <a:r>
              <a:rPr lang="en-US" dirty="0"/>
              <a:t>Client Logo</a:t>
            </a:r>
          </a:p>
        </p:txBody>
      </p:sp>
      <p:cxnSp>
        <p:nvCxnSpPr>
          <p:cNvPr id="16" name="Straight Connector 15"/>
          <p:cNvCxnSpPr/>
          <p:nvPr userDrawn="1"/>
        </p:nvCxnSpPr>
        <p:spPr>
          <a:xfrm>
            <a:off x="11545719" y="6434172"/>
            <a:ext cx="0" cy="28166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01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and large image">
    <p:spTree>
      <p:nvGrpSpPr>
        <p:cNvPr id="1" name=""/>
        <p:cNvGrpSpPr/>
        <p:nvPr/>
      </p:nvGrpSpPr>
      <p:grpSpPr>
        <a:xfrm>
          <a:off x="0" y="0"/>
          <a:ext cx="0" cy="0"/>
          <a:chOff x="0" y="0"/>
          <a:chExt cx="0" cy="0"/>
        </a:xfrm>
      </p:grpSpPr>
      <p:sp>
        <p:nvSpPr>
          <p:cNvPr id="2" name="Title 1"/>
          <p:cNvSpPr>
            <a:spLocks noGrp="1"/>
          </p:cNvSpPr>
          <p:nvPr>
            <p:ph type="title"/>
          </p:nvPr>
        </p:nvSpPr>
        <p:spPr>
          <a:xfrm>
            <a:off x="625642" y="1350818"/>
            <a:ext cx="5143562" cy="13540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5642" y="2880817"/>
            <a:ext cx="5143562" cy="2944249"/>
          </a:xfrm>
        </p:spPr>
        <p:txBody>
          <a:bodyPr/>
          <a:lstStyle>
            <a:lvl1pPr>
              <a:defRPr>
                <a:solidFill>
                  <a:schemeClr val="tx1"/>
                </a:solidFill>
              </a:defRPr>
            </a:lvl1pPr>
            <a:lvl2pPr>
              <a:defRPr>
                <a:solidFill>
                  <a:schemeClr val="tx1"/>
                </a:solidFill>
              </a:defRPr>
            </a:lvl2pPr>
            <a:lvl3pPr marL="914400" indent="0">
              <a:buNone/>
              <a:defRPr/>
            </a:lvl3pPr>
          </a:lstStyle>
          <a:p>
            <a:pPr lvl="0"/>
            <a:r>
              <a:rPr lang="en-US"/>
              <a:t>Click to edit Master text styles</a:t>
            </a:r>
          </a:p>
          <a:p>
            <a:pPr lvl="1"/>
            <a:r>
              <a:rPr lang="en-US"/>
              <a:t>Second level</a:t>
            </a:r>
          </a:p>
        </p:txBody>
      </p:sp>
      <p:sp>
        <p:nvSpPr>
          <p:cNvPr id="12" name="Rectangle 11"/>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4">
            <a:extLst>
              <a:ext uri="{FF2B5EF4-FFF2-40B4-BE49-F238E27FC236}">
                <a16:creationId xmlns:a16="http://schemas.microsoft.com/office/drawing/2014/main" id="{7C313F3F-3D52-4C19-9C79-F181CD42E408}"/>
              </a:ext>
            </a:extLst>
          </p:cNvPr>
          <p:cNvSpPr>
            <a:spLocks noGrp="1"/>
          </p:cNvSpPr>
          <p:nvPr>
            <p:ph sz="quarter" idx="31" hasCustomPrompt="1"/>
          </p:nvPr>
        </p:nvSpPr>
        <p:spPr>
          <a:xfrm>
            <a:off x="397039" y="6176226"/>
            <a:ext cx="1625192" cy="551269"/>
          </a:xfrm>
        </p:spPr>
        <p:txBody>
          <a:bodyPr anchor="ctr">
            <a:normAutofit/>
          </a:bodyPr>
          <a:lstStyle>
            <a:lvl1pPr marL="0" indent="0" algn="ctr">
              <a:buNone/>
              <a:defRPr sz="2000">
                <a:solidFill>
                  <a:schemeClr val="tx1"/>
                </a:solidFill>
              </a:defRPr>
            </a:lvl1pPr>
          </a:lstStyle>
          <a:p>
            <a:pPr lvl="0"/>
            <a:r>
              <a:rPr lang="en-US" dirty="0"/>
              <a:t>Client Logo</a:t>
            </a:r>
          </a:p>
        </p:txBody>
      </p:sp>
      <p:sp>
        <p:nvSpPr>
          <p:cNvPr id="5" name="Content Placeholder 4">
            <a:extLst>
              <a:ext uri="{FF2B5EF4-FFF2-40B4-BE49-F238E27FC236}">
                <a16:creationId xmlns:a16="http://schemas.microsoft.com/office/drawing/2014/main" id="{41A8F11B-4320-443E-9205-4F517AECD4D7}"/>
              </a:ext>
            </a:extLst>
          </p:cNvPr>
          <p:cNvSpPr>
            <a:spLocks noGrp="1"/>
          </p:cNvSpPr>
          <p:nvPr>
            <p:ph sz="quarter" idx="32" hasCustomPrompt="1"/>
          </p:nvPr>
        </p:nvSpPr>
        <p:spPr>
          <a:xfrm>
            <a:off x="6343650" y="55563"/>
            <a:ext cx="5848350" cy="6802437"/>
          </a:xfrm>
        </p:spPr>
        <p:txBody>
          <a:bodyPr/>
          <a:lstStyle>
            <a:lvl1pPr marL="0" indent="0" algn="ctr">
              <a:buNone/>
              <a:defRPr/>
            </a:lvl1pPr>
          </a:lstStyle>
          <a:p>
            <a:pPr lvl="0"/>
            <a:r>
              <a:rPr lang="en-US" dirty="0"/>
              <a:t>Click icon to insert picture</a:t>
            </a:r>
          </a:p>
        </p:txBody>
      </p:sp>
      <p:pic>
        <p:nvPicPr>
          <p:cNvPr id="4" name="Picture 3">
            <a:extLst>
              <a:ext uri="{FF2B5EF4-FFF2-40B4-BE49-F238E27FC236}">
                <a16:creationId xmlns:a16="http://schemas.microsoft.com/office/drawing/2014/main" id="{8E701C1C-0E82-364D-E3AE-4B1F6DA761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44230" y="6349131"/>
            <a:ext cx="1422652" cy="284530"/>
          </a:xfrm>
          <a:prstGeom prst="rect">
            <a:avLst/>
          </a:prstGeom>
        </p:spPr>
      </p:pic>
    </p:spTree>
    <p:extLst>
      <p:ext uri="{BB962C8B-B14F-4D97-AF65-F5344CB8AC3E}">
        <p14:creationId xmlns:p14="http://schemas.microsoft.com/office/powerpoint/2010/main" val="22568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0" y="54864"/>
            <a:ext cx="12192001" cy="6041136"/>
          </a:xfrm>
        </p:spPr>
        <p:txBody>
          <a:bodyPr/>
          <a:lstStyle>
            <a:lvl1pPr>
              <a:defRPr>
                <a:solidFill>
                  <a:schemeClr val="tx1"/>
                </a:solidFill>
              </a:defRPr>
            </a:lvl1pPr>
          </a:lstStyle>
          <a:p>
            <a:r>
              <a:rPr lang="en-US" dirty="0"/>
              <a:t>Click icon to add picture</a:t>
            </a:r>
          </a:p>
        </p:txBody>
      </p:sp>
      <p:sp>
        <p:nvSpPr>
          <p:cNvPr id="12" name="Rectangle 11"/>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a:extLst>
              <a:ext uri="{FF2B5EF4-FFF2-40B4-BE49-F238E27FC236}">
                <a16:creationId xmlns:a16="http://schemas.microsoft.com/office/drawing/2014/main" id="{798849FD-4FE4-4339-99DC-E7822A6E542E}"/>
              </a:ext>
            </a:extLst>
          </p:cNvPr>
          <p:cNvSpPr>
            <a:spLocks noGrp="1"/>
          </p:cNvSpPr>
          <p:nvPr>
            <p:ph type="sldNum" sz="quarter" idx="4"/>
          </p:nvPr>
        </p:nvSpPr>
        <p:spPr>
          <a:xfrm>
            <a:off x="11672116" y="6447625"/>
            <a:ext cx="426690" cy="279870"/>
          </a:xfrm>
          <a:prstGeom prst="rect">
            <a:avLst/>
          </a:prstGeom>
        </p:spPr>
        <p:txBody>
          <a:bodyPr vert="horz" lIns="0" tIns="0" rIns="0" bIns="0" rtlCol="0" anchor="ctr"/>
          <a:lstStyle>
            <a:lvl1pPr algn="l">
              <a:defRPr sz="1200">
                <a:solidFill>
                  <a:schemeClr val="tx1"/>
                </a:solidFill>
              </a:defRPr>
            </a:lvl1pPr>
          </a:lstStyle>
          <a:p>
            <a:fld id="{975F859B-2565-4C4B-8F59-CDA04D02ECAD}" type="slidenum">
              <a:rPr lang="en-US" smtClean="0"/>
              <a:pPr/>
              <a:t>‹#›</a:t>
            </a:fld>
            <a:endParaRPr lang="en-US" dirty="0"/>
          </a:p>
        </p:txBody>
      </p:sp>
      <p:sp>
        <p:nvSpPr>
          <p:cNvPr id="9" name="Content Placeholder 4">
            <a:extLst>
              <a:ext uri="{FF2B5EF4-FFF2-40B4-BE49-F238E27FC236}">
                <a16:creationId xmlns:a16="http://schemas.microsoft.com/office/drawing/2014/main" id="{CDA7C982-4180-46D0-B0C8-D2F989A71947}"/>
              </a:ext>
            </a:extLst>
          </p:cNvPr>
          <p:cNvSpPr>
            <a:spLocks noGrp="1"/>
          </p:cNvSpPr>
          <p:nvPr>
            <p:ph sz="quarter" idx="31" hasCustomPrompt="1"/>
          </p:nvPr>
        </p:nvSpPr>
        <p:spPr>
          <a:xfrm>
            <a:off x="397039" y="6176226"/>
            <a:ext cx="1625192" cy="551269"/>
          </a:xfrm>
        </p:spPr>
        <p:txBody>
          <a:bodyPr anchor="ctr">
            <a:normAutofit/>
          </a:bodyPr>
          <a:lstStyle>
            <a:lvl1pPr marL="0" indent="0" algn="ctr">
              <a:buNone/>
              <a:defRPr sz="2000">
                <a:solidFill>
                  <a:schemeClr val="tx1"/>
                </a:solidFill>
              </a:defRPr>
            </a:lvl1pPr>
          </a:lstStyle>
          <a:p>
            <a:pPr lvl="0"/>
            <a:r>
              <a:rPr lang="en-US" dirty="0"/>
              <a:t>Client Logo</a:t>
            </a:r>
          </a:p>
        </p:txBody>
      </p:sp>
      <p:cxnSp>
        <p:nvCxnSpPr>
          <p:cNvPr id="8" name="Straight Connector 7"/>
          <p:cNvCxnSpPr/>
          <p:nvPr userDrawn="1"/>
        </p:nvCxnSpPr>
        <p:spPr>
          <a:xfrm>
            <a:off x="11545719" y="6434172"/>
            <a:ext cx="0" cy="28166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67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625642" y="252391"/>
            <a:ext cx="10972800" cy="85407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5642" y="1303994"/>
            <a:ext cx="3383280" cy="47548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469271" y="1303994"/>
            <a:ext cx="3383280" cy="47548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2" name="Rectangle 11"/>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3"/>
          <p:cNvSpPr>
            <a:spLocks noGrp="1"/>
          </p:cNvSpPr>
          <p:nvPr>
            <p:ph sz="half" idx="14"/>
          </p:nvPr>
        </p:nvSpPr>
        <p:spPr>
          <a:xfrm>
            <a:off x="8312900" y="1303994"/>
            <a:ext cx="3383280" cy="4754880"/>
          </a:xfr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4" name="Slide Number Placeholder 5">
            <a:extLst>
              <a:ext uri="{FF2B5EF4-FFF2-40B4-BE49-F238E27FC236}">
                <a16:creationId xmlns:a16="http://schemas.microsoft.com/office/drawing/2014/main" id="{EEFD76E4-7899-4194-8483-4ED571EB6829}"/>
              </a:ext>
            </a:extLst>
          </p:cNvPr>
          <p:cNvSpPr>
            <a:spLocks noGrp="1"/>
          </p:cNvSpPr>
          <p:nvPr>
            <p:ph type="sldNum" sz="quarter" idx="4"/>
          </p:nvPr>
        </p:nvSpPr>
        <p:spPr>
          <a:xfrm>
            <a:off x="11672116" y="6447625"/>
            <a:ext cx="426690" cy="279870"/>
          </a:xfrm>
          <a:prstGeom prst="rect">
            <a:avLst/>
          </a:prstGeom>
        </p:spPr>
        <p:txBody>
          <a:bodyPr vert="horz" lIns="0" tIns="0" rIns="0" bIns="0" rtlCol="0" anchor="ctr"/>
          <a:lstStyle>
            <a:lvl1pPr algn="l">
              <a:defRPr sz="1200">
                <a:solidFill>
                  <a:schemeClr val="tx1"/>
                </a:solidFill>
              </a:defRPr>
            </a:lvl1pPr>
          </a:lstStyle>
          <a:p>
            <a:fld id="{975F859B-2565-4C4B-8F59-CDA04D02ECAD}" type="slidenum">
              <a:rPr lang="en-US" smtClean="0"/>
              <a:pPr/>
              <a:t>‹#›</a:t>
            </a:fld>
            <a:endParaRPr lang="en-US" dirty="0"/>
          </a:p>
        </p:txBody>
      </p:sp>
      <p:sp>
        <p:nvSpPr>
          <p:cNvPr id="11" name="Content Placeholder 4">
            <a:extLst>
              <a:ext uri="{FF2B5EF4-FFF2-40B4-BE49-F238E27FC236}">
                <a16:creationId xmlns:a16="http://schemas.microsoft.com/office/drawing/2014/main" id="{789F2D04-8761-4591-9EB1-AF3B5B51D2BF}"/>
              </a:ext>
            </a:extLst>
          </p:cNvPr>
          <p:cNvSpPr>
            <a:spLocks noGrp="1"/>
          </p:cNvSpPr>
          <p:nvPr>
            <p:ph sz="quarter" idx="31" hasCustomPrompt="1"/>
          </p:nvPr>
        </p:nvSpPr>
        <p:spPr>
          <a:xfrm>
            <a:off x="397039" y="6176226"/>
            <a:ext cx="1625192" cy="551269"/>
          </a:xfrm>
        </p:spPr>
        <p:txBody>
          <a:bodyPr anchor="ctr">
            <a:normAutofit/>
          </a:bodyPr>
          <a:lstStyle>
            <a:lvl1pPr marL="0" indent="0" algn="ctr">
              <a:buNone/>
              <a:defRPr sz="2000">
                <a:solidFill>
                  <a:schemeClr val="tx1"/>
                </a:solidFill>
              </a:defRPr>
            </a:lvl1pPr>
          </a:lstStyle>
          <a:p>
            <a:pPr lvl="0"/>
            <a:r>
              <a:rPr lang="en-US" dirty="0"/>
              <a:t>Client Logo</a:t>
            </a:r>
          </a:p>
        </p:txBody>
      </p:sp>
      <p:cxnSp>
        <p:nvCxnSpPr>
          <p:cNvPr id="13" name="Straight Connector 12"/>
          <p:cNvCxnSpPr/>
          <p:nvPr userDrawn="1"/>
        </p:nvCxnSpPr>
        <p:spPr>
          <a:xfrm>
            <a:off x="11545719" y="6434172"/>
            <a:ext cx="0" cy="28166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9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625642" y="252391"/>
            <a:ext cx="10988842" cy="854075"/>
          </a:xfrm>
        </p:spPr>
        <p:txBody>
          <a:bodyPr/>
          <a:lstStyle/>
          <a:p>
            <a:r>
              <a:rPr lang="en-US"/>
              <a:t>Click to edit Master title style</a:t>
            </a:r>
          </a:p>
        </p:txBody>
      </p:sp>
      <p:sp>
        <p:nvSpPr>
          <p:cNvPr id="3" name="Content Placeholder 2"/>
          <p:cNvSpPr>
            <a:spLocks noGrp="1"/>
          </p:cNvSpPr>
          <p:nvPr>
            <p:ph sz="half" idx="1"/>
          </p:nvPr>
        </p:nvSpPr>
        <p:spPr>
          <a:xfrm>
            <a:off x="625642" y="1303994"/>
            <a:ext cx="2560320" cy="4754880"/>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3435149" y="1303994"/>
            <a:ext cx="2560320" cy="4754880"/>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2" name="Rectangle 11"/>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3"/>
          <p:cNvSpPr>
            <a:spLocks noGrp="1"/>
          </p:cNvSpPr>
          <p:nvPr>
            <p:ph sz="half" idx="14"/>
          </p:nvPr>
        </p:nvSpPr>
        <p:spPr>
          <a:xfrm>
            <a:off x="6244656" y="1303994"/>
            <a:ext cx="2560320" cy="4754880"/>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ontent Placeholder 3"/>
          <p:cNvSpPr>
            <a:spLocks noGrp="1"/>
          </p:cNvSpPr>
          <p:nvPr>
            <p:ph sz="half" idx="15"/>
          </p:nvPr>
        </p:nvSpPr>
        <p:spPr>
          <a:xfrm>
            <a:off x="9054164" y="1303994"/>
            <a:ext cx="2560320" cy="4754880"/>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67CFF1D9-5313-4967-8130-5CCD2FCF2FFC}"/>
              </a:ext>
            </a:extLst>
          </p:cNvPr>
          <p:cNvSpPr>
            <a:spLocks noGrp="1"/>
          </p:cNvSpPr>
          <p:nvPr>
            <p:ph type="sldNum" sz="quarter" idx="4"/>
          </p:nvPr>
        </p:nvSpPr>
        <p:spPr>
          <a:xfrm>
            <a:off x="11672116" y="6447625"/>
            <a:ext cx="426690" cy="279870"/>
          </a:xfrm>
          <a:prstGeom prst="rect">
            <a:avLst/>
          </a:prstGeom>
        </p:spPr>
        <p:txBody>
          <a:bodyPr vert="horz" lIns="0" tIns="0" rIns="0" bIns="0" rtlCol="0" anchor="ctr"/>
          <a:lstStyle>
            <a:lvl1pPr algn="l">
              <a:defRPr sz="1200">
                <a:solidFill>
                  <a:schemeClr val="tx1"/>
                </a:solidFill>
              </a:defRPr>
            </a:lvl1pPr>
          </a:lstStyle>
          <a:p>
            <a:fld id="{975F859B-2565-4C4B-8F59-CDA04D02ECAD}" type="slidenum">
              <a:rPr lang="en-US" smtClean="0"/>
              <a:pPr/>
              <a:t>‹#›</a:t>
            </a:fld>
            <a:endParaRPr lang="en-US" dirty="0"/>
          </a:p>
        </p:txBody>
      </p:sp>
      <p:sp>
        <p:nvSpPr>
          <p:cNvPr id="13" name="Content Placeholder 4">
            <a:extLst>
              <a:ext uri="{FF2B5EF4-FFF2-40B4-BE49-F238E27FC236}">
                <a16:creationId xmlns:a16="http://schemas.microsoft.com/office/drawing/2014/main" id="{01CB92FB-D61B-4870-BFBE-F1EEA9B9FA60}"/>
              </a:ext>
            </a:extLst>
          </p:cNvPr>
          <p:cNvSpPr>
            <a:spLocks noGrp="1"/>
          </p:cNvSpPr>
          <p:nvPr>
            <p:ph sz="quarter" idx="31" hasCustomPrompt="1"/>
          </p:nvPr>
        </p:nvSpPr>
        <p:spPr>
          <a:xfrm>
            <a:off x="397039" y="6176226"/>
            <a:ext cx="1625192" cy="551269"/>
          </a:xfrm>
        </p:spPr>
        <p:txBody>
          <a:bodyPr anchor="ctr">
            <a:normAutofit/>
          </a:bodyPr>
          <a:lstStyle>
            <a:lvl1pPr marL="0" indent="0" algn="ctr">
              <a:buNone/>
              <a:defRPr sz="2000">
                <a:solidFill>
                  <a:schemeClr val="tx1"/>
                </a:solidFill>
              </a:defRPr>
            </a:lvl1pPr>
          </a:lstStyle>
          <a:p>
            <a:pPr lvl="0"/>
            <a:r>
              <a:rPr lang="en-US" dirty="0"/>
              <a:t>Client Logo</a:t>
            </a:r>
          </a:p>
        </p:txBody>
      </p:sp>
      <p:cxnSp>
        <p:nvCxnSpPr>
          <p:cNvPr id="14" name="Straight Connector 13"/>
          <p:cNvCxnSpPr/>
          <p:nvPr userDrawn="1"/>
        </p:nvCxnSpPr>
        <p:spPr>
          <a:xfrm>
            <a:off x="11545719" y="6434172"/>
            <a:ext cx="0" cy="28166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66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4078" y="4592780"/>
            <a:ext cx="3383280" cy="1379661"/>
          </a:xfrm>
        </p:spPr>
        <p:txBody>
          <a:bodyPr/>
          <a:lstStyle>
            <a:lvl1pPr marL="0" indent="0">
              <a:buNone/>
              <a:defRPr>
                <a:solidFill>
                  <a:schemeClr val="tx1"/>
                </a:solidFill>
              </a:defRPr>
            </a:lvl1pPr>
            <a:lvl2pPr marL="457200" indent="0">
              <a:buNone/>
              <a:defRPr/>
            </a:lvl2pPr>
          </a:lstStyle>
          <a:p>
            <a:pPr lvl="0"/>
            <a:r>
              <a:rPr lang="en-US"/>
              <a:t>Click to edit Master text styles</a:t>
            </a:r>
          </a:p>
        </p:txBody>
      </p:sp>
      <p:sp>
        <p:nvSpPr>
          <p:cNvPr id="4" name="Content Placeholder 3"/>
          <p:cNvSpPr>
            <a:spLocks noGrp="1"/>
          </p:cNvSpPr>
          <p:nvPr>
            <p:ph sz="half" idx="2"/>
          </p:nvPr>
        </p:nvSpPr>
        <p:spPr>
          <a:xfrm>
            <a:off x="4399620" y="4592780"/>
            <a:ext cx="3383280" cy="1379661"/>
          </a:xfrm>
        </p:spPr>
        <p:txBody>
          <a:bodyPr/>
          <a:lstStyle>
            <a:lvl1pPr marL="0" indent="0">
              <a:buNone/>
              <a:defRPr>
                <a:solidFill>
                  <a:schemeClr val="tx1"/>
                </a:solidFill>
              </a:defRPr>
            </a:lvl1pPr>
          </a:lstStyle>
          <a:p>
            <a:pPr lvl="0"/>
            <a:r>
              <a:rPr lang="en-US"/>
              <a:t>Click to edit Master text styles</a:t>
            </a:r>
          </a:p>
        </p:txBody>
      </p:sp>
      <p:sp>
        <p:nvSpPr>
          <p:cNvPr id="12" name="Rectangle 11"/>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3"/>
          <p:cNvSpPr>
            <a:spLocks noGrp="1"/>
          </p:cNvSpPr>
          <p:nvPr>
            <p:ph sz="half" idx="14"/>
          </p:nvPr>
        </p:nvSpPr>
        <p:spPr>
          <a:xfrm>
            <a:off x="8215162" y="4592780"/>
            <a:ext cx="3383280" cy="1379661"/>
          </a:xfrm>
        </p:spPr>
        <p:txBody>
          <a:bodyPr/>
          <a:lstStyle>
            <a:lvl1pPr marL="0" indent="0">
              <a:buNone/>
              <a:defRPr>
                <a:solidFill>
                  <a:schemeClr val="tx1"/>
                </a:solidFill>
              </a:defRPr>
            </a:lvl1pPr>
            <a:lvl2pPr marL="457200" indent="0">
              <a:buNone/>
              <a:defRPr/>
            </a:lvl2pPr>
          </a:lstStyle>
          <a:p>
            <a:pPr lvl="0"/>
            <a:r>
              <a:rPr lang="en-US"/>
              <a:t>Click to edit Master text styles</a:t>
            </a:r>
          </a:p>
        </p:txBody>
      </p:sp>
      <p:sp>
        <p:nvSpPr>
          <p:cNvPr id="6" name="Picture Placeholder 5"/>
          <p:cNvSpPr>
            <a:spLocks noGrp="1"/>
          </p:cNvSpPr>
          <p:nvPr>
            <p:ph type="pic" sz="quarter" idx="18"/>
          </p:nvPr>
        </p:nvSpPr>
        <p:spPr>
          <a:xfrm>
            <a:off x="584078" y="1583703"/>
            <a:ext cx="3383280" cy="2639047"/>
          </a:xfrm>
        </p:spPr>
        <p:txBody>
          <a:bodyPr/>
          <a:lstStyle>
            <a:lvl1pPr marL="0" indent="0" algn="ctr">
              <a:buNone/>
              <a:defRPr>
                <a:solidFill>
                  <a:schemeClr val="tx1"/>
                </a:solidFill>
              </a:defRPr>
            </a:lvl1pPr>
          </a:lstStyle>
          <a:p>
            <a:r>
              <a:rPr lang="en-US" dirty="0"/>
              <a:t>Click icon to add picture</a:t>
            </a:r>
          </a:p>
        </p:txBody>
      </p:sp>
      <p:sp>
        <p:nvSpPr>
          <p:cNvPr id="16" name="Picture Placeholder 5"/>
          <p:cNvSpPr>
            <a:spLocks noGrp="1"/>
          </p:cNvSpPr>
          <p:nvPr>
            <p:ph type="pic" sz="quarter" idx="19"/>
          </p:nvPr>
        </p:nvSpPr>
        <p:spPr>
          <a:xfrm>
            <a:off x="4399620" y="1583703"/>
            <a:ext cx="3383280" cy="2639047"/>
          </a:xfrm>
        </p:spPr>
        <p:txBody>
          <a:bodyPr/>
          <a:lstStyle>
            <a:lvl1pPr marL="0" indent="0" algn="ctr">
              <a:buNone/>
              <a:defRPr>
                <a:solidFill>
                  <a:schemeClr val="tx1"/>
                </a:solidFill>
              </a:defRPr>
            </a:lvl1pPr>
          </a:lstStyle>
          <a:p>
            <a:r>
              <a:rPr lang="en-US" dirty="0"/>
              <a:t>Click icon to add picture</a:t>
            </a:r>
          </a:p>
        </p:txBody>
      </p:sp>
      <p:sp>
        <p:nvSpPr>
          <p:cNvPr id="17" name="Picture Placeholder 5"/>
          <p:cNvSpPr>
            <a:spLocks noGrp="1"/>
          </p:cNvSpPr>
          <p:nvPr>
            <p:ph type="pic" sz="quarter" idx="20"/>
          </p:nvPr>
        </p:nvSpPr>
        <p:spPr>
          <a:xfrm>
            <a:off x="8215162" y="1583703"/>
            <a:ext cx="3383280" cy="2639047"/>
          </a:xfrm>
        </p:spPr>
        <p:txBody>
          <a:bodyPr/>
          <a:lstStyle>
            <a:lvl1pPr marL="0" indent="0" algn="ctr">
              <a:buNone/>
              <a:defRPr>
                <a:solidFill>
                  <a:schemeClr val="tx1"/>
                </a:solidFill>
              </a:defRPr>
            </a:lvl1pPr>
          </a:lstStyle>
          <a:p>
            <a:r>
              <a:rPr lang="en-US" dirty="0"/>
              <a:t>Click icon to add picture</a:t>
            </a:r>
          </a:p>
        </p:txBody>
      </p:sp>
      <p:sp>
        <p:nvSpPr>
          <p:cNvPr id="18" name="Rectangle 17"/>
          <p:cNvSpPr/>
          <p:nvPr userDrawn="1"/>
        </p:nvSpPr>
        <p:spPr>
          <a:xfrm>
            <a:off x="584078" y="4405744"/>
            <a:ext cx="338328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4399620" y="4405744"/>
            <a:ext cx="338328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8215162" y="4405744"/>
            <a:ext cx="338328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5">
            <a:extLst>
              <a:ext uri="{FF2B5EF4-FFF2-40B4-BE49-F238E27FC236}">
                <a16:creationId xmlns:a16="http://schemas.microsoft.com/office/drawing/2014/main" id="{CA1B49F6-86DF-4A77-B24D-3EE0649B950C}"/>
              </a:ext>
            </a:extLst>
          </p:cNvPr>
          <p:cNvSpPr>
            <a:spLocks noGrp="1"/>
          </p:cNvSpPr>
          <p:nvPr>
            <p:ph type="sldNum" sz="quarter" idx="4"/>
          </p:nvPr>
        </p:nvSpPr>
        <p:spPr>
          <a:xfrm>
            <a:off x="11672116" y="6447625"/>
            <a:ext cx="426690" cy="279870"/>
          </a:xfrm>
          <a:prstGeom prst="rect">
            <a:avLst/>
          </a:prstGeom>
        </p:spPr>
        <p:txBody>
          <a:bodyPr vert="horz" lIns="0" tIns="0" rIns="0" bIns="0" rtlCol="0" anchor="ctr"/>
          <a:lstStyle>
            <a:lvl1pPr algn="l">
              <a:defRPr sz="1200">
                <a:solidFill>
                  <a:schemeClr val="tx1"/>
                </a:solidFill>
              </a:defRPr>
            </a:lvl1pPr>
          </a:lstStyle>
          <a:p>
            <a:fld id="{975F859B-2565-4C4B-8F59-CDA04D02ECAD}" type="slidenum">
              <a:rPr lang="en-US" smtClean="0"/>
              <a:pPr/>
              <a:t>‹#›</a:t>
            </a:fld>
            <a:endParaRPr lang="en-US" dirty="0"/>
          </a:p>
        </p:txBody>
      </p:sp>
      <p:sp>
        <p:nvSpPr>
          <p:cNvPr id="22" name="Content Placeholder 4">
            <a:extLst>
              <a:ext uri="{FF2B5EF4-FFF2-40B4-BE49-F238E27FC236}">
                <a16:creationId xmlns:a16="http://schemas.microsoft.com/office/drawing/2014/main" id="{E062B154-BD68-46EC-9F08-343E8EBB274E}"/>
              </a:ext>
            </a:extLst>
          </p:cNvPr>
          <p:cNvSpPr>
            <a:spLocks noGrp="1"/>
          </p:cNvSpPr>
          <p:nvPr>
            <p:ph sz="quarter" idx="31" hasCustomPrompt="1"/>
          </p:nvPr>
        </p:nvSpPr>
        <p:spPr>
          <a:xfrm>
            <a:off x="397039" y="6176226"/>
            <a:ext cx="1625192" cy="551269"/>
          </a:xfrm>
        </p:spPr>
        <p:txBody>
          <a:bodyPr anchor="ctr">
            <a:normAutofit/>
          </a:bodyPr>
          <a:lstStyle>
            <a:lvl1pPr marL="0" indent="0" algn="ctr">
              <a:buNone/>
              <a:defRPr sz="2000">
                <a:solidFill>
                  <a:schemeClr val="tx1"/>
                </a:solidFill>
              </a:defRPr>
            </a:lvl1pPr>
          </a:lstStyle>
          <a:p>
            <a:pPr lvl="0"/>
            <a:r>
              <a:rPr lang="en-US" dirty="0"/>
              <a:t>Client Logo</a:t>
            </a:r>
          </a:p>
        </p:txBody>
      </p:sp>
      <p:cxnSp>
        <p:nvCxnSpPr>
          <p:cNvPr id="21" name="Straight Connector 20"/>
          <p:cNvCxnSpPr/>
          <p:nvPr userDrawn="1"/>
        </p:nvCxnSpPr>
        <p:spPr>
          <a:xfrm>
            <a:off x="11545719" y="6434172"/>
            <a:ext cx="0" cy="28166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19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Rectangle 7"/>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a:extLst>
              <a:ext uri="{FF2B5EF4-FFF2-40B4-BE49-F238E27FC236}">
                <a16:creationId xmlns:a16="http://schemas.microsoft.com/office/drawing/2014/main" id="{61964D5F-1CAD-4DBA-A413-26C474DB5482}"/>
              </a:ext>
            </a:extLst>
          </p:cNvPr>
          <p:cNvSpPr>
            <a:spLocks noGrp="1"/>
          </p:cNvSpPr>
          <p:nvPr>
            <p:ph type="sldNum" sz="quarter" idx="4"/>
          </p:nvPr>
        </p:nvSpPr>
        <p:spPr>
          <a:xfrm>
            <a:off x="11672116" y="6447625"/>
            <a:ext cx="426690" cy="279870"/>
          </a:xfrm>
          <a:prstGeom prst="rect">
            <a:avLst/>
          </a:prstGeom>
        </p:spPr>
        <p:txBody>
          <a:bodyPr vert="horz" lIns="0" tIns="0" rIns="0" bIns="0" rtlCol="0" anchor="ctr"/>
          <a:lstStyle>
            <a:lvl1pPr algn="l">
              <a:defRPr sz="1200">
                <a:solidFill>
                  <a:schemeClr val="tx1"/>
                </a:solidFill>
              </a:defRPr>
            </a:lvl1pPr>
          </a:lstStyle>
          <a:p>
            <a:fld id="{975F859B-2565-4C4B-8F59-CDA04D02ECAD}" type="slidenum">
              <a:rPr lang="en-US" smtClean="0"/>
              <a:pPr/>
              <a:t>‹#›</a:t>
            </a:fld>
            <a:endParaRPr lang="en-US" dirty="0"/>
          </a:p>
        </p:txBody>
      </p:sp>
      <p:sp>
        <p:nvSpPr>
          <p:cNvPr id="10" name="Content Placeholder 4">
            <a:extLst>
              <a:ext uri="{FF2B5EF4-FFF2-40B4-BE49-F238E27FC236}">
                <a16:creationId xmlns:a16="http://schemas.microsoft.com/office/drawing/2014/main" id="{2BE4DD91-3D5C-431C-8F88-945B41B11AC6}"/>
              </a:ext>
            </a:extLst>
          </p:cNvPr>
          <p:cNvSpPr>
            <a:spLocks noGrp="1"/>
          </p:cNvSpPr>
          <p:nvPr>
            <p:ph sz="quarter" idx="31" hasCustomPrompt="1"/>
          </p:nvPr>
        </p:nvSpPr>
        <p:spPr>
          <a:xfrm>
            <a:off x="397039" y="6176226"/>
            <a:ext cx="1625192" cy="551269"/>
          </a:xfrm>
        </p:spPr>
        <p:txBody>
          <a:bodyPr anchor="ctr">
            <a:normAutofit/>
          </a:bodyPr>
          <a:lstStyle>
            <a:lvl1pPr marL="0" indent="0" algn="ctr">
              <a:buNone/>
              <a:defRPr sz="2000">
                <a:solidFill>
                  <a:schemeClr val="tx1"/>
                </a:solidFill>
              </a:defRPr>
            </a:lvl1pPr>
          </a:lstStyle>
          <a:p>
            <a:pPr lvl="0"/>
            <a:r>
              <a:rPr lang="en-US" dirty="0"/>
              <a:t>Client Logo</a:t>
            </a:r>
          </a:p>
        </p:txBody>
      </p:sp>
      <p:cxnSp>
        <p:nvCxnSpPr>
          <p:cNvPr id="9" name="Straight Connector 8"/>
          <p:cNvCxnSpPr/>
          <p:nvPr userDrawn="1"/>
        </p:nvCxnSpPr>
        <p:spPr>
          <a:xfrm>
            <a:off x="11545719" y="6434172"/>
            <a:ext cx="0" cy="28166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41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Only NO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Rectangle 7"/>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484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_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54857"/>
            <a:ext cx="12203316" cy="6803143"/>
          </a:xfrm>
        </p:spPr>
        <p:txBody>
          <a:bodyPr anchor="t"/>
          <a:lstStyle>
            <a:lvl1pPr marL="182880" indent="0" algn="ctr">
              <a:spcBef>
                <a:spcPts val="0"/>
              </a:spcBef>
              <a:buNone/>
              <a:defRPr/>
            </a:lvl1pPr>
          </a:lstStyle>
          <a:p>
            <a:r>
              <a:rPr lang="en-US" dirty="0"/>
              <a:t>Click icon to add picture</a:t>
            </a:r>
          </a:p>
        </p:txBody>
      </p:sp>
      <p:sp>
        <p:nvSpPr>
          <p:cNvPr id="19" name="Rectangle 18"/>
          <p:cNvSpPr/>
          <p:nvPr userDrawn="1"/>
        </p:nvSpPr>
        <p:spPr>
          <a:xfrm>
            <a:off x="0" y="-1"/>
            <a:ext cx="1219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p:cNvSpPr>
            <a:spLocks noGrp="1"/>
          </p:cNvSpPr>
          <p:nvPr>
            <p:ph type="body" sz="quarter" idx="27"/>
          </p:nvPr>
        </p:nvSpPr>
        <p:spPr>
          <a:xfrm flipH="1">
            <a:off x="3306760" y="3602438"/>
            <a:ext cx="8896555" cy="2464599"/>
          </a:xfrm>
          <a:prstGeom prst="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buNone/>
              <a:defRPr lang="en-US" sz="2400" dirty="0">
                <a:noFill/>
              </a:defRPr>
            </a:lvl1pPr>
          </a:lstStyle>
          <a:p>
            <a:pPr lvl="0" algn="ctr"/>
            <a:r>
              <a:rPr lang="en-US"/>
              <a:t>Click to edit Master text styles</a:t>
            </a:r>
          </a:p>
        </p:txBody>
      </p:sp>
      <p:sp>
        <p:nvSpPr>
          <p:cNvPr id="13" name="Title 1"/>
          <p:cNvSpPr>
            <a:spLocks noGrp="1"/>
          </p:cNvSpPr>
          <p:nvPr>
            <p:ph type="ctrTitle" hasCustomPrompt="1"/>
          </p:nvPr>
        </p:nvSpPr>
        <p:spPr>
          <a:xfrm>
            <a:off x="4334392" y="4010064"/>
            <a:ext cx="6841290" cy="1649345"/>
          </a:xfrm>
        </p:spPr>
        <p:txBody>
          <a:bodyPr anchor="ctr">
            <a:noAutofit/>
          </a:bodyPr>
          <a:lstStyle>
            <a:lvl1pPr algn="l">
              <a:defRPr sz="4800">
                <a:solidFill>
                  <a:schemeClr val="bg1"/>
                </a:solidFill>
              </a:defRPr>
            </a:lvl1pPr>
          </a:lstStyle>
          <a:p>
            <a:r>
              <a:rPr lang="en-US" dirty="0"/>
              <a:t>Divider Title Here</a:t>
            </a:r>
          </a:p>
        </p:txBody>
      </p:sp>
    </p:spTree>
    <p:extLst>
      <p:ext uri="{BB962C8B-B14F-4D97-AF65-F5344CB8AC3E}">
        <p14:creationId xmlns:p14="http://schemas.microsoft.com/office/powerpoint/2010/main" val="404331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84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Divider_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54857"/>
            <a:ext cx="12203316" cy="6803143"/>
          </a:xfrm>
        </p:spPr>
        <p:txBody>
          <a:bodyPr anchor="t"/>
          <a:lstStyle>
            <a:lvl1pPr marL="182880" indent="0" algn="ctr">
              <a:spcBef>
                <a:spcPts val="0"/>
              </a:spcBef>
              <a:buNone/>
              <a:defRPr/>
            </a:lvl1pPr>
          </a:lstStyle>
          <a:p>
            <a:r>
              <a:rPr lang="en-US" dirty="0"/>
              <a:t>Click icon to add picture</a:t>
            </a:r>
          </a:p>
        </p:txBody>
      </p:sp>
      <p:sp>
        <p:nvSpPr>
          <p:cNvPr id="19" name="Rectangle 18"/>
          <p:cNvSpPr/>
          <p:nvPr userDrawn="1"/>
        </p:nvSpPr>
        <p:spPr>
          <a:xfrm>
            <a:off x="0" y="-1"/>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p:cNvSpPr>
            <a:spLocks noGrp="1"/>
          </p:cNvSpPr>
          <p:nvPr>
            <p:ph type="body" sz="quarter" idx="27"/>
          </p:nvPr>
        </p:nvSpPr>
        <p:spPr>
          <a:xfrm flipH="1">
            <a:off x="3306760" y="3602438"/>
            <a:ext cx="8896555" cy="2464599"/>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buNone/>
              <a:defRPr lang="en-US" sz="2400" dirty="0">
                <a:noFill/>
              </a:defRPr>
            </a:lvl1pPr>
          </a:lstStyle>
          <a:p>
            <a:pPr lvl="0" algn="ctr"/>
            <a:r>
              <a:rPr lang="en-US"/>
              <a:t>Click to edit Master text styles</a:t>
            </a:r>
          </a:p>
        </p:txBody>
      </p:sp>
      <p:sp>
        <p:nvSpPr>
          <p:cNvPr id="13" name="Title 1"/>
          <p:cNvSpPr>
            <a:spLocks noGrp="1"/>
          </p:cNvSpPr>
          <p:nvPr>
            <p:ph type="ctrTitle" hasCustomPrompt="1"/>
          </p:nvPr>
        </p:nvSpPr>
        <p:spPr>
          <a:xfrm>
            <a:off x="4334392" y="4010064"/>
            <a:ext cx="6841290" cy="1649345"/>
          </a:xfrm>
        </p:spPr>
        <p:txBody>
          <a:bodyPr anchor="ctr">
            <a:noAutofit/>
          </a:bodyPr>
          <a:lstStyle>
            <a:lvl1pPr algn="l">
              <a:defRPr sz="4800">
                <a:solidFill>
                  <a:schemeClr val="bg1"/>
                </a:solidFill>
              </a:defRPr>
            </a:lvl1pPr>
          </a:lstStyle>
          <a:p>
            <a:r>
              <a:rPr lang="en-US" dirty="0"/>
              <a:t>Divider Title Here</a:t>
            </a:r>
          </a:p>
        </p:txBody>
      </p:sp>
    </p:spTree>
    <p:extLst>
      <p:ext uri="{BB962C8B-B14F-4D97-AF65-F5344CB8AC3E}">
        <p14:creationId xmlns:p14="http://schemas.microsoft.com/office/powerpoint/2010/main" val="21848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Divider_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54857"/>
            <a:ext cx="12203316" cy="6803143"/>
          </a:xfrm>
        </p:spPr>
        <p:txBody>
          <a:bodyPr anchor="t"/>
          <a:lstStyle>
            <a:lvl1pPr marL="182880" indent="0" algn="ctr">
              <a:spcBef>
                <a:spcPts val="0"/>
              </a:spcBef>
              <a:buNone/>
              <a:defRPr/>
            </a:lvl1pPr>
          </a:lstStyle>
          <a:p>
            <a:r>
              <a:rPr lang="en-US" dirty="0"/>
              <a:t>Click icon to add picture</a:t>
            </a:r>
          </a:p>
        </p:txBody>
      </p:sp>
      <p:sp>
        <p:nvSpPr>
          <p:cNvPr id="19" name="Rectangle 18"/>
          <p:cNvSpPr/>
          <p:nvPr userDrawn="1"/>
        </p:nvSpPr>
        <p:spPr>
          <a:xfrm>
            <a:off x="0" y="-1"/>
            <a:ext cx="12192000"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p:cNvSpPr>
            <a:spLocks noGrp="1"/>
          </p:cNvSpPr>
          <p:nvPr>
            <p:ph type="body" sz="quarter" idx="27"/>
          </p:nvPr>
        </p:nvSpPr>
        <p:spPr>
          <a:xfrm flipH="1">
            <a:off x="3306760" y="3602438"/>
            <a:ext cx="8896555" cy="2464599"/>
          </a:xfrm>
          <a:prstGeom prst="rect">
            <a:avLst/>
          </a:prstGeom>
          <a:solidFill>
            <a:schemeClr val="accent3">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buNone/>
              <a:defRPr lang="en-US" sz="2400" dirty="0">
                <a:noFill/>
              </a:defRPr>
            </a:lvl1pPr>
          </a:lstStyle>
          <a:p>
            <a:pPr lvl="0" algn="ctr"/>
            <a:r>
              <a:rPr lang="en-US"/>
              <a:t>Click to edit Master text styles</a:t>
            </a:r>
          </a:p>
        </p:txBody>
      </p:sp>
      <p:sp>
        <p:nvSpPr>
          <p:cNvPr id="13" name="Title 1"/>
          <p:cNvSpPr>
            <a:spLocks noGrp="1"/>
          </p:cNvSpPr>
          <p:nvPr>
            <p:ph type="ctrTitle" hasCustomPrompt="1"/>
          </p:nvPr>
        </p:nvSpPr>
        <p:spPr>
          <a:xfrm>
            <a:off x="4334392" y="4010064"/>
            <a:ext cx="6841290" cy="1649345"/>
          </a:xfrm>
        </p:spPr>
        <p:txBody>
          <a:bodyPr anchor="ctr">
            <a:noAutofit/>
          </a:bodyPr>
          <a:lstStyle>
            <a:lvl1pPr algn="l">
              <a:defRPr sz="4800">
                <a:solidFill>
                  <a:schemeClr val="bg1"/>
                </a:solidFill>
              </a:defRPr>
            </a:lvl1pPr>
          </a:lstStyle>
          <a:p>
            <a:r>
              <a:rPr lang="en-US" dirty="0"/>
              <a:t>Divider Title Here</a:t>
            </a:r>
          </a:p>
        </p:txBody>
      </p:sp>
    </p:spTree>
    <p:extLst>
      <p:ext uri="{BB962C8B-B14F-4D97-AF65-F5344CB8AC3E}">
        <p14:creationId xmlns:p14="http://schemas.microsoft.com/office/powerpoint/2010/main" val="389590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Divider_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54857"/>
            <a:ext cx="12203316" cy="6803143"/>
          </a:xfrm>
        </p:spPr>
        <p:txBody>
          <a:bodyPr anchor="t"/>
          <a:lstStyle>
            <a:lvl1pPr marL="182880" indent="0" algn="ctr">
              <a:spcBef>
                <a:spcPts val="0"/>
              </a:spcBef>
              <a:buNone/>
              <a:defRPr/>
            </a:lvl1pPr>
          </a:lstStyle>
          <a:p>
            <a:r>
              <a:rPr lang="en-US" dirty="0"/>
              <a:t>Click icon to add picture</a:t>
            </a:r>
          </a:p>
        </p:txBody>
      </p:sp>
      <p:sp>
        <p:nvSpPr>
          <p:cNvPr id="19" name="Rectangle 18"/>
          <p:cNvSpPr/>
          <p:nvPr userDrawn="1"/>
        </p:nvSpPr>
        <p:spPr>
          <a:xfrm>
            <a:off x="0" y="-1"/>
            <a:ext cx="1219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p:cNvSpPr>
            <a:spLocks noGrp="1"/>
          </p:cNvSpPr>
          <p:nvPr>
            <p:ph type="body" sz="quarter" idx="27"/>
          </p:nvPr>
        </p:nvSpPr>
        <p:spPr>
          <a:xfrm flipH="1">
            <a:off x="3306760" y="3602438"/>
            <a:ext cx="8896555" cy="24645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buNone/>
              <a:defRPr lang="en-US" sz="2400" dirty="0">
                <a:noFill/>
              </a:defRPr>
            </a:lvl1pPr>
          </a:lstStyle>
          <a:p>
            <a:pPr lvl="0" algn="ctr"/>
            <a:r>
              <a:rPr lang="en-US"/>
              <a:t>Click to edit Master text styles</a:t>
            </a:r>
          </a:p>
        </p:txBody>
      </p:sp>
      <p:sp>
        <p:nvSpPr>
          <p:cNvPr id="13" name="Title 1"/>
          <p:cNvSpPr>
            <a:spLocks noGrp="1"/>
          </p:cNvSpPr>
          <p:nvPr>
            <p:ph type="ctrTitle" hasCustomPrompt="1"/>
          </p:nvPr>
        </p:nvSpPr>
        <p:spPr>
          <a:xfrm>
            <a:off x="4334392" y="4010064"/>
            <a:ext cx="6841290" cy="1649345"/>
          </a:xfrm>
        </p:spPr>
        <p:txBody>
          <a:bodyPr anchor="ctr">
            <a:noAutofit/>
          </a:bodyPr>
          <a:lstStyle>
            <a:lvl1pPr algn="l">
              <a:defRPr sz="4800">
                <a:solidFill>
                  <a:schemeClr val="bg1"/>
                </a:solidFill>
              </a:defRPr>
            </a:lvl1pPr>
          </a:lstStyle>
          <a:p>
            <a:r>
              <a:rPr lang="en-US" dirty="0"/>
              <a:t>Divider Title Here</a:t>
            </a:r>
          </a:p>
        </p:txBody>
      </p:sp>
    </p:spTree>
    <p:extLst>
      <p:ext uri="{BB962C8B-B14F-4D97-AF65-F5344CB8AC3E}">
        <p14:creationId xmlns:p14="http://schemas.microsoft.com/office/powerpoint/2010/main" val="251313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Divider_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54857"/>
            <a:ext cx="12203316" cy="6803143"/>
          </a:xfrm>
        </p:spPr>
        <p:txBody>
          <a:bodyPr anchor="t"/>
          <a:lstStyle>
            <a:lvl1pPr marL="182880" indent="0" algn="ctr">
              <a:spcBef>
                <a:spcPts val="0"/>
              </a:spcBef>
              <a:buNone/>
              <a:defRPr/>
            </a:lvl1pPr>
          </a:lstStyle>
          <a:p>
            <a:r>
              <a:rPr lang="en-US" dirty="0"/>
              <a:t>Click icon to add picture</a:t>
            </a:r>
          </a:p>
        </p:txBody>
      </p:sp>
      <p:sp>
        <p:nvSpPr>
          <p:cNvPr id="19" name="Rectangle 18"/>
          <p:cNvSpPr/>
          <p:nvPr userDrawn="1"/>
        </p:nvSpPr>
        <p:spPr>
          <a:xfrm>
            <a:off x="0" y="-1"/>
            <a:ext cx="121920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p:cNvSpPr>
            <a:spLocks noGrp="1"/>
          </p:cNvSpPr>
          <p:nvPr>
            <p:ph type="body" sz="quarter" idx="27"/>
          </p:nvPr>
        </p:nvSpPr>
        <p:spPr>
          <a:xfrm flipH="1">
            <a:off x="3306760" y="3593473"/>
            <a:ext cx="8896555" cy="24645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buNone/>
              <a:defRPr lang="en-US" sz="2400" dirty="0">
                <a:noFill/>
              </a:defRPr>
            </a:lvl1pPr>
          </a:lstStyle>
          <a:p>
            <a:pPr lvl="0" algn="ctr"/>
            <a:r>
              <a:rPr lang="en-US"/>
              <a:t>Click to edit Master text styles</a:t>
            </a:r>
          </a:p>
        </p:txBody>
      </p:sp>
      <p:sp>
        <p:nvSpPr>
          <p:cNvPr id="13" name="Title 1"/>
          <p:cNvSpPr>
            <a:spLocks noGrp="1"/>
          </p:cNvSpPr>
          <p:nvPr>
            <p:ph type="ctrTitle" hasCustomPrompt="1"/>
          </p:nvPr>
        </p:nvSpPr>
        <p:spPr>
          <a:xfrm>
            <a:off x="4334392" y="4001099"/>
            <a:ext cx="6841290" cy="1649345"/>
          </a:xfrm>
        </p:spPr>
        <p:txBody>
          <a:bodyPr anchor="ctr">
            <a:noAutofit/>
          </a:bodyPr>
          <a:lstStyle>
            <a:lvl1pPr algn="l">
              <a:defRPr sz="4800">
                <a:solidFill>
                  <a:schemeClr val="bg1"/>
                </a:solidFill>
              </a:defRPr>
            </a:lvl1pPr>
          </a:lstStyle>
          <a:p>
            <a:r>
              <a:rPr lang="en-US" dirty="0"/>
              <a:t>Divider Title Here</a:t>
            </a:r>
          </a:p>
        </p:txBody>
      </p:sp>
    </p:spTree>
    <p:extLst>
      <p:ext uri="{BB962C8B-B14F-4D97-AF65-F5344CB8AC3E}">
        <p14:creationId xmlns:p14="http://schemas.microsoft.com/office/powerpoint/2010/main" val="383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Divider_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54857"/>
            <a:ext cx="12203316" cy="6803143"/>
          </a:xfrm>
        </p:spPr>
        <p:txBody>
          <a:bodyPr anchor="t"/>
          <a:lstStyle>
            <a:lvl1pPr marL="182880" indent="0" algn="ctr">
              <a:spcBef>
                <a:spcPts val="0"/>
              </a:spcBef>
              <a:buNone/>
              <a:defRPr/>
            </a:lvl1pPr>
          </a:lstStyle>
          <a:p>
            <a:r>
              <a:rPr lang="en-US" dirty="0"/>
              <a:t>Click icon to add picture</a:t>
            </a:r>
          </a:p>
        </p:txBody>
      </p:sp>
      <p:sp>
        <p:nvSpPr>
          <p:cNvPr id="19" name="Rectangle 18"/>
          <p:cNvSpPr/>
          <p:nvPr userDrawn="1"/>
        </p:nvSpPr>
        <p:spPr>
          <a:xfrm>
            <a:off x="0" y="-1"/>
            <a:ext cx="12192000" cy="548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p:cNvSpPr>
            <a:spLocks noGrp="1"/>
          </p:cNvSpPr>
          <p:nvPr>
            <p:ph type="body" sz="quarter" idx="27"/>
          </p:nvPr>
        </p:nvSpPr>
        <p:spPr>
          <a:xfrm flipH="1">
            <a:off x="3306760" y="3593473"/>
            <a:ext cx="8896555" cy="24645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buNone/>
              <a:defRPr lang="en-US" sz="2400" dirty="0">
                <a:noFill/>
              </a:defRPr>
            </a:lvl1pPr>
          </a:lstStyle>
          <a:p>
            <a:pPr lvl="0" algn="ctr"/>
            <a:r>
              <a:rPr lang="en-US"/>
              <a:t>Click to edit Master text styles</a:t>
            </a:r>
          </a:p>
        </p:txBody>
      </p:sp>
      <p:sp>
        <p:nvSpPr>
          <p:cNvPr id="13" name="Title 1"/>
          <p:cNvSpPr>
            <a:spLocks noGrp="1"/>
          </p:cNvSpPr>
          <p:nvPr>
            <p:ph type="ctrTitle" hasCustomPrompt="1"/>
          </p:nvPr>
        </p:nvSpPr>
        <p:spPr>
          <a:xfrm>
            <a:off x="4334392" y="4001099"/>
            <a:ext cx="6841290" cy="1649345"/>
          </a:xfrm>
        </p:spPr>
        <p:txBody>
          <a:bodyPr anchor="ctr">
            <a:noAutofit/>
          </a:bodyPr>
          <a:lstStyle>
            <a:lvl1pPr algn="l">
              <a:defRPr sz="4800">
                <a:solidFill>
                  <a:schemeClr val="bg1"/>
                </a:solidFill>
              </a:defRPr>
            </a:lvl1pPr>
          </a:lstStyle>
          <a:p>
            <a:r>
              <a:rPr lang="en-US" dirty="0"/>
              <a:t>Divider Title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Divider_1">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52130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ctrTitle" hasCustomPrompt="1"/>
          </p:nvPr>
        </p:nvSpPr>
        <p:spPr>
          <a:xfrm>
            <a:off x="929100" y="3029402"/>
            <a:ext cx="7075910" cy="1746433"/>
          </a:xfrm>
        </p:spPr>
        <p:txBody>
          <a:bodyPr anchor="b">
            <a:noAutofit/>
          </a:bodyPr>
          <a:lstStyle>
            <a:lvl1pPr algn="l">
              <a:defRPr sz="4800">
                <a:solidFill>
                  <a:schemeClr val="bg1"/>
                </a:solidFill>
              </a:defRPr>
            </a:lvl1pPr>
          </a:lstStyle>
          <a:p>
            <a:r>
              <a:rPr lang="en-US" dirty="0"/>
              <a:t>Divider Title Here</a:t>
            </a:r>
          </a:p>
        </p:txBody>
      </p:sp>
      <p:sp>
        <p:nvSpPr>
          <p:cNvPr id="2" name="Rectangle 1"/>
          <p:cNvSpPr/>
          <p:nvPr userDrawn="1"/>
        </p:nvSpPr>
        <p:spPr>
          <a:xfrm>
            <a:off x="0" y="5158153"/>
            <a:ext cx="12192000" cy="169984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5158153"/>
            <a:ext cx="12192000"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96CD352-7224-45E1-EB09-2C8DAEE96E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77236" y="14292"/>
            <a:ext cx="3512526" cy="1756263"/>
          </a:xfrm>
          <a:prstGeom prst="rect">
            <a:avLst/>
          </a:prstGeom>
        </p:spPr>
      </p:pic>
    </p:spTree>
    <p:extLst>
      <p:ext uri="{BB962C8B-B14F-4D97-AF65-F5344CB8AC3E}">
        <p14:creationId xmlns:p14="http://schemas.microsoft.com/office/powerpoint/2010/main" val="146905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5642" y="252391"/>
            <a:ext cx="10972800" cy="854075"/>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25642" y="1298971"/>
            <a:ext cx="10972800" cy="475488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11636150" y="6447933"/>
            <a:ext cx="335097" cy="279870"/>
          </a:xfrm>
          <a:prstGeom prst="rect">
            <a:avLst/>
          </a:prstGeom>
        </p:spPr>
        <p:txBody>
          <a:bodyPr vert="horz" lIns="0" tIns="0" rIns="0" bIns="0" rtlCol="0" anchor="ctr"/>
          <a:lstStyle>
            <a:lvl1pPr algn="r">
              <a:defRPr sz="1200">
                <a:solidFill>
                  <a:schemeClr val="tx1"/>
                </a:solidFill>
              </a:defRPr>
            </a:lvl1pPr>
          </a:lstStyle>
          <a:p>
            <a:fld id="{975F859B-2565-4C4B-8F59-CDA04D02ECAD}" type="slidenum">
              <a:rPr lang="en-US" smtClean="0"/>
              <a:pPr/>
              <a:t>‹#›</a:t>
            </a:fld>
            <a:endParaRPr lang="en-US" dirty="0"/>
          </a:p>
        </p:txBody>
      </p:sp>
      <p:pic>
        <p:nvPicPr>
          <p:cNvPr id="5" name="Picture 4">
            <a:extLst>
              <a:ext uri="{FF2B5EF4-FFF2-40B4-BE49-F238E27FC236}">
                <a16:creationId xmlns:a16="http://schemas.microsoft.com/office/drawing/2014/main" id="{B1197C75-6875-5AF2-5038-DB4B8D86ED1D}"/>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p:blipFill>
        <p:spPr>
          <a:xfrm>
            <a:off x="10195738" y="6445318"/>
            <a:ext cx="1247935" cy="249587"/>
          </a:xfrm>
          <a:prstGeom prst="rect">
            <a:avLst/>
          </a:prstGeom>
        </p:spPr>
      </p:pic>
    </p:spTree>
    <p:extLst>
      <p:ext uri="{BB962C8B-B14F-4D97-AF65-F5344CB8AC3E}">
        <p14:creationId xmlns:p14="http://schemas.microsoft.com/office/powerpoint/2010/main" val="3214679951"/>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64" r:id="rId3"/>
    <p:sldLayoutId id="2147483700" r:id="rId4"/>
    <p:sldLayoutId id="2147483701" r:id="rId5"/>
    <p:sldLayoutId id="2147483702" r:id="rId6"/>
    <p:sldLayoutId id="2147483703" r:id="rId7"/>
    <p:sldLayoutId id="2147483708" r:id="rId8"/>
    <p:sldLayoutId id="2147483690" r:id="rId9"/>
    <p:sldLayoutId id="2147483705" r:id="rId10"/>
    <p:sldLayoutId id="2147483680" r:id="rId11"/>
    <p:sldLayoutId id="2147483704" r:id="rId12"/>
    <p:sldLayoutId id="2147483681" r:id="rId13"/>
    <p:sldLayoutId id="2147483692" r:id="rId14"/>
    <p:sldLayoutId id="2147483709" r:id="rId15"/>
    <p:sldLayoutId id="2147483710" r:id="rId16"/>
    <p:sldLayoutId id="2147483712" r:id="rId17"/>
    <p:sldLayoutId id="2147483713" r:id="rId18"/>
    <p:sldLayoutId id="2147483650" r:id="rId19"/>
    <p:sldLayoutId id="2147483679" r:id="rId20"/>
    <p:sldLayoutId id="2147483652" r:id="rId21"/>
    <p:sldLayoutId id="2147483677" r:id="rId22"/>
    <p:sldLayoutId id="2147483669" r:id="rId23"/>
    <p:sldLayoutId id="2147483678" r:id="rId24"/>
    <p:sldLayoutId id="2147483668" r:id="rId25"/>
    <p:sldLayoutId id="2147483676" r:id="rId26"/>
    <p:sldLayoutId id="2147483670" r:id="rId27"/>
    <p:sldLayoutId id="2147483654" r:id="rId28"/>
    <p:sldLayoutId id="2147483707" r:id="rId29"/>
    <p:sldLayoutId id="2147483655" r:id="rId30"/>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88925" indent="-288925" algn="l" defTabSz="914400" rtl="0" eaLnBrk="1" latinLnBrk="0" hangingPunct="1">
        <a:lnSpc>
          <a:spcPct val="90000"/>
        </a:lnSpc>
        <a:spcBef>
          <a:spcPts val="1400"/>
        </a:spcBef>
        <a:buClr>
          <a:schemeClr val="tx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1400"/>
        </a:spcBef>
        <a:buClr>
          <a:schemeClr val="tx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400"/>
        </a:spcBef>
        <a:buClr>
          <a:schemeClr val="tx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hyperlink" Target="https://www.fincen.gov/sites/default/files/shared/BOI_Small_Compliance_Guide_FINAL_Sept_508C.pdf" TargetMode="Externa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microsoft.com/office/2018/10/relationships/comments" Target="../comments/modernComment_196_71810D4D.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hyperlink" Target="mailto:pamela.mannion@bipc.com" TargetMode="External"/><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hyperlink" Target="mailto:steven.smith@bipc.com" TargetMode="External"/><Relationship Id="rId3" Type="http://schemas.openxmlformats.org/officeDocument/2006/relationships/image" Target="../media/image24.jpg"/><Relationship Id="rId7" Type="http://schemas.openxmlformats.org/officeDocument/2006/relationships/hyperlink" Target="mailto:brian.north@bipc.com"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7.jpg"/><Relationship Id="rId5" Type="http://schemas.openxmlformats.org/officeDocument/2006/relationships/image" Target="../media/image26.jpg"/><Relationship Id="rId10" Type="http://schemas.openxmlformats.org/officeDocument/2006/relationships/hyperlink" Target="mailto:jennifer.Rodriguez@bipc.com" TargetMode="External"/><Relationship Id="rId4" Type="http://schemas.openxmlformats.org/officeDocument/2006/relationships/image" Target="../media/image25.jpg"/><Relationship Id="rId9" Type="http://schemas.openxmlformats.org/officeDocument/2006/relationships/hyperlink" Target="mailto:Jared.johnson@bipc.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Placeholder 8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3175" b="23175"/>
          <a:stretch/>
        </p:blipFill>
        <p:spPr/>
      </p:pic>
      <p:sp>
        <p:nvSpPr>
          <p:cNvPr id="2" name="Title 1"/>
          <p:cNvSpPr>
            <a:spLocks noGrp="1"/>
          </p:cNvSpPr>
          <p:nvPr>
            <p:ph type="ctrTitle"/>
          </p:nvPr>
        </p:nvSpPr>
        <p:spPr>
          <a:xfrm>
            <a:off x="3140242" y="4814656"/>
            <a:ext cx="8959609" cy="928519"/>
          </a:xfrm>
        </p:spPr>
        <p:txBody>
          <a:bodyPr>
            <a:normAutofit fontScale="90000"/>
          </a:bodyPr>
          <a:lstStyle/>
          <a:p>
            <a:r>
              <a:rPr lang="en-US" sz="3600" b="1" dirty="0"/>
              <a:t>The Corporate Transparency Act – Are You Ready?</a:t>
            </a:r>
            <a:br>
              <a:rPr lang="en-US" sz="3600" b="1" dirty="0"/>
            </a:br>
            <a:r>
              <a:rPr lang="en-US" sz="3100" dirty="0"/>
              <a:t>Brian North, Steve Smith, Jared Johnson, and Jennifer Rodriguez</a:t>
            </a:r>
          </a:p>
        </p:txBody>
      </p:sp>
      <p:sp>
        <p:nvSpPr>
          <p:cNvPr id="5" name="Subtitle 4"/>
          <p:cNvSpPr>
            <a:spLocks noGrp="1"/>
          </p:cNvSpPr>
          <p:nvPr>
            <p:ph type="subTitle" idx="1"/>
          </p:nvPr>
        </p:nvSpPr>
        <p:spPr>
          <a:xfrm>
            <a:off x="3140242" y="6028660"/>
            <a:ext cx="6725653" cy="668169"/>
          </a:xfrm>
        </p:spPr>
        <p:txBody>
          <a:bodyPr/>
          <a:lstStyle/>
          <a:p>
            <a:r>
              <a:rPr lang="en-US" dirty="0"/>
              <a:t>November 2, 2023</a:t>
            </a:r>
          </a:p>
        </p:txBody>
      </p:sp>
    </p:spTree>
    <p:extLst>
      <p:ext uri="{BB962C8B-B14F-4D97-AF65-F5344CB8AC3E}">
        <p14:creationId xmlns:p14="http://schemas.microsoft.com/office/powerpoint/2010/main" val="199360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culator, pen, compass, money and a paper with graphs printed on it">
            <a:extLst>
              <a:ext uri="{FF2B5EF4-FFF2-40B4-BE49-F238E27FC236}">
                <a16:creationId xmlns:a16="http://schemas.microsoft.com/office/drawing/2014/main" id="{977F24B2-3393-9112-43D7-B8BBF5CEF0B1}"/>
              </a:ext>
            </a:extLst>
          </p:cNvPr>
          <p:cNvPicPr>
            <a:picLocks noChangeAspect="1"/>
          </p:cNvPicPr>
          <p:nvPr/>
        </p:nvPicPr>
        <p:blipFill rotWithShape="1">
          <a:blip r:embed="rId3"/>
          <a:srcRect r="-1" b="7471"/>
          <a:stretch/>
        </p:blipFill>
        <p:spPr>
          <a:xfrm>
            <a:off x="20" y="54857"/>
            <a:ext cx="12203296" cy="6803143"/>
          </a:xfrm>
          <a:prstGeom prst="rect">
            <a:avLst/>
          </a:prstGeom>
          <a:noFill/>
        </p:spPr>
      </p:pic>
      <p:sp>
        <p:nvSpPr>
          <p:cNvPr id="14" name="Text Placeholder 2">
            <a:extLst>
              <a:ext uri="{FF2B5EF4-FFF2-40B4-BE49-F238E27FC236}">
                <a16:creationId xmlns:a16="http://schemas.microsoft.com/office/drawing/2014/main" id="{0FE3634C-4D7B-0EE1-E83A-0B0DBF6D1C14}"/>
              </a:ext>
            </a:extLst>
          </p:cNvPr>
          <p:cNvSpPr>
            <a:spLocks noGrp="1"/>
          </p:cNvSpPr>
          <p:nvPr>
            <p:ph type="body" sz="quarter" idx="27"/>
          </p:nvPr>
        </p:nvSpPr>
        <p:spPr>
          <a:xfrm>
            <a:off x="3306760" y="3602438"/>
            <a:ext cx="8896555" cy="2464599"/>
          </a:xfrm>
        </p:spPr>
        <p:txBody>
          <a:bodyPr/>
          <a:lstStyle/>
          <a:p>
            <a:endParaRPr lang="en-US" dirty="0"/>
          </a:p>
        </p:txBody>
      </p:sp>
      <p:sp>
        <p:nvSpPr>
          <p:cNvPr id="5" name="Title 4"/>
          <p:cNvSpPr>
            <a:spLocks noGrp="1"/>
          </p:cNvSpPr>
          <p:nvPr>
            <p:ph type="ctrTitle"/>
          </p:nvPr>
        </p:nvSpPr>
        <p:spPr>
          <a:xfrm>
            <a:off x="4334392" y="4010064"/>
            <a:ext cx="6841290" cy="1649345"/>
          </a:xfrm>
        </p:spPr>
        <p:txBody>
          <a:bodyPr anchor="ctr">
            <a:normAutofit/>
          </a:bodyPr>
          <a:lstStyle/>
          <a:p>
            <a:r>
              <a:rPr lang="en-US" dirty="0"/>
              <a:t>Reporting Companies</a:t>
            </a:r>
          </a:p>
        </p:txBody>
      </p:sp>
    </p:spTree>
    <p:extLst>
      <p:ext uri="{BB962C8B-B14F-4D97-AF65-F5344CB8AC3E}">
        <p14:creationId xmlns:p14="http://schemas.microsoft.com/office/powerpoint/2010/main" val="13408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57E7-3245-91F3-21A3-A930C2C898F5}"/>
              </a:ext>
            </a:extLst>
          </p:cNvPr>
          <p:cNvSpPr>
            <a:spLocks noGrp="1"/>
          </p:cNvSpPr>
          <p:nvPr>
            <p:ph type="title"/>
          </p:nvPr>
        </p:nvSpPr>
        <p:spPr>
          <a:xfrm>
            <a:off x="609600" y="410375"/>
            <a:ext cx="10972800" cy="867193"/>
          </a:xfrm>
        </p:spPr>
        <p:txBody>
          <a:bodyPr/>
          <a:lstStyle/>
          <a:p>
            <a:r>
              <a:rPr lang="en-US" b="1" dirty="0"/>
              <a:t>Who Must File Beneficial Ownership Information (BOI) Reports?</a:t>
            </a:r>
          </a:p>
        </p:txBody>
      </p:sp>
      <p:sp>
        <p:nvSpPr>
          <p:cNvPr id="3" name="Content Placeholder 2">
            <a:extLst>
              <a:ext uri="{FF2B5EF4-FFF2-40B4-BE49-F238E27FC236}">
                <a16:creationId xmlns:a16="http://schemas.microsoft.com/office/drawing/2014/main" id="{61D3871E-A2A8-3A9C-59AB-0A7EA1AAFD34}"/>
              </a:ext>
            </a:extLst>
          </p:cNvPr>
          <p:cNvSpPr>
            <a:spLocks noGrp="1"/>
          </p:cNvSpPr>
          <p:nvPr>
            <p:ph idx="1"/>
          </p:nvPr>
        </p:nvSpPr>
        <p:spPr>
          <a:xfrm>
            <a:off x="609600" y="1881052"/>
            <a:ext cx="10972800" cy="4566573"/>
          </a:xfrm>
        </p:spPr>
        <p:txBody>
          <a:bodyPr/>
          <a:lstStyle/>
          <a:p>
            <a:r>
              <a:rPr lang="en-US" dirty="0"/>
              <a:t>Unless exempt, all domestic Reporting Companies and foreign Reporting Companies must file beneficial ownership information reports</a:t>
            </a:r>
          </a:p>
          <a:p>
            <a:endParaRPr lang="en-US" dirty="0"/>
          </a:p>
        </p:txBody>
      </p:sp>
      <p:sp>
        <p:nvSpPr>
          <p:cNvPr id="5" name="Slide Number Placeholder 4">
            <a:extLst>
              <a:ext uri="{FF2B5EF4-FFF2-40B4-BE49-F238E27FC236}">
                <a16:creationId xmlns:a16="http://schemas.microsoft.com/office/drawing/2014/main" id="{3847F335-85EB-B371-BDEF-44F89AC0AD2C}"/>
              </a:ext>
            </a:extLst>
          </p:cNvPr>
          <p:cNvSpPr>
            <a:spLocks noGrp="1"/>
          </p:cNvSpPr>
          <p:nvPr>
            <p:ph type="sldNum" sz="quarter" idx="4"/>
          </p:nvPr>
        </p:nvSpPr>
        <p:spPr/>
        <p:txBody>
          <a:bodyPr/>
          <a:lstStyle/>
          <a:p>
            <a:fld id="{975F859B-2565-4C4B-8F59-CDA04D02ECAD}" type="slidenum">
              <a:rPr lang="en-US" smtClean="0"/>
              <a:pPr/>
              <a:t>11</a:t>
            </a:fld>
            <a:endParaRPr lang="en-US" dirty="0"/>
          </a:p>
        </p:txBody>
      </p:sp>
    </p:spTree>
    <p:extLst>
      <p:ext uri="{BB962C8B-B14F-4D97-AF65-F5344CB8AC3E}">
        <p14:creationId xmlns:p14="http://schemas.microsoft.com/office/powerpoint/2010/main" val="95954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F26A-F702-8FE0-B92B-415D1ACEAE64}"/>
              </a:ext>
            </a:extLst>
          </p:cNvPr>
          <p:cNvSpPr>
            <a:spLocks noGrp="1"/>
          </p:cNvSpPr>
          <p:nvPr>
            <p:ph type="title"/>
          </p:nvPr>
        </p:nvSpPr>
        <p:spPr/>
        <p:txBody>
          <a:bodyPr/>
          <a:lstStyle/>
          <a:p>
            <a:r>
              <a:rPr lang="en-US" b="1" dirty="0"/>
              <a:t>Domestic Reporting Company</a:t>
            </a:r>
          </a:p>
        </p:txBody>
      </p:sp>
      <p:sp>
        <p:nvSpPr>
          <p:cNvPr id="3" name="Content Placeholder 2">
            <a:extLst>
              <a:ext uri="{FF2B5EF4-FFF2-40B4-BE49-F238E27FC236}">
                <a16:creationId xmlns:a16="http://schemas.microsoft.com/office/drawing/2014/main" id="{246B1D7B-CBD6-AA3E-A516-EE66F068D862}"/>
              </a:ext>
            </a:extLst>
          </p:cNvPr>
          <p:cNvSpPr>
            <a:spLocks noGrp="1"/>
          </p:cNvSpPr>
          <p:nvPr>
            <p:ph idx="1"/>
          </p:nvPr>
        </p:nvSpPr>
        <p:spPr/>
        <p:txBody>
          <a:bodyPr/>
          <a:lstStyle/>
          <a:p>
            <a:r>
              <a:rPr lang="en-US" dirty="0"/>
              <a:t>A corporation, a limited liability company, or other entity that is created by the filing of a document with a secretary of state or any similar office under the law of a state or Indian tribe</a:t>
            </a:r>
          </a:p>
          <a:p>
            <a:r>
              <a:rPr lang="en-US" dirty="0"/>
              <a:t>A sole proprietorship, trust (other than a statutory business trust), or general partnership generally would not be a Reporting Company since it is not created by a governmental filing</a:t>
            </a:r>
          </a:p>
          <a:p>
            <a:endParaRPr lang="en-US" dirty="0"/>
          </a:p>
          <a:p>
            <a:endParaRPr lang="en-US" dirty="0"/>
          </a:p>
        </p:txBody>
      </p:sp>
      <p:sp>
        <p:nvSpPr>
          <p:cNvPr id="5" name="Slide Number Placeholder 4">
            <a:extLst>
              <a:ext uri="{FF2B5EF4-FFF2-40B4-BE49-F238E27FC236}">
                <a16:creationId xmlns:a16="http://schemas.microsoft.com/office/drawing/2014/main" id="{B2707F2C-6047-B673-B245-DC4FBACB177C}"/>
              </a:ext>
            </a:extLst>
          </p:cNvPr>
          <p:cNvSpPr>
            <a:spLocks noGrp="1"/>
          </p:cNvSpPr>
          <p:nvPr>
            <p:ph type="sldNum" sz="quarter" idx="4"/>
          </p:nvPr>
        </p:nvSpPr>
        <p:spPr/>
        <p:txBody>
          <a:bodyPr/>
          <a:lstStyle/>
          <a:p>
            <a:fld id="{975F859B-2565-4C4B-8F59-CDA04D02ECAD}" type="slidenum">
              <a:rPr lang="en-US" smtClean="0"/>
              <a:pPr/>
              <a:t>12</a:t>
            </a:fld>
            <a:endParaRPr lang="en-US" dirty="0"/>
          </a:p>
        </p:txBody>
      </p:sp>
    </p:spTree>
    <p:extLst>
      <p:ext uri="{BB962C8B-B14F-4D97-AF65-F5344CB8AC3E}">
        <p14:creationId xmlns:p14="http://schemas.microsoft.com/office/powerpoint/2010/main" val="64595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64B3-5320-DD80-803A-82D6F95C9250}"/>
              </a:ext>
            </a:extLst>
          </p:cNvPr>
          <p:cNvSpPr>
            <a:spLocks noGrp="1"/>
          </p:cNvSpPr>
          <p:nvPr>
            <p:ph type="title"/>
          </p:nvPr>
        </p:nvSpPr>
        <p:spPr/>
        <p:txBody>
          <a:bodyPr/>
          <a:lstStyle/>
          <a:p>
            <a:r>
              <a:rPr lang="en-US" b="1" dirty="0"/>
              <a:t>Foreign Reporting Company</a:t>
            </a:r>
          </a:p>
        </p:txBody>
      </p:sp>
      <p:sp>
        <p:nvSpPr>
          <p:cNvPr id="3" name="Content Placeholder 2">
            <a:extLst>
              <a:ext uri="{FF2B5EF4-FFF2-40B4-BE49-F238E27FC236}">
                <a16:creationId xmlns:a16="http://schemas.microsoft.com/office/drawing/2014/main" id="{43795B50-77AE-231D-3EE9-C96715B2DF16}"/>
              </a:ext>
            </a:extLst>
          </p:cNvPr>
          <p:cNvSpPr>
            <a:spLocks noGrp="1"/>
          </p:cNvSpPr>
          <p:nvPr>
            <p:ph idx="1"/>
          </p:nvPr>
        </p:nvSpPr>
        <p:spPr/>
        <p:txBody>
          <a:bodyPr/>
          <a:lstStyle/>
          <a:p>
            <a:r>
              <a:rPr lang="en-US" dirty="0"/>
              <a:t>A corporation, limited liability company, or other entity that is formed under the law of a foreign country and that is registered to do business in the United States by the filing of a document with a secretary of state or equivalent office under the law of a state or Indian tribe.</a:t>
            </a:r>
          </a:p>
          <a:p>
            <a:endParaRPr lang="en-US" dirty="0"/>
          </a:p>
        </p:txBody>
      </p:sp>
      <p:sp>
        <p:nvSpPr>
          <p:cNvPr id="5" name="Slide Number Placeholder 4">
            <a:extLst>
              <a:ext uri="{FF2B5EF4-FFF2-40B4-BE49-F238E27FC236}">
                <a16:creationId xmlns:a16="http://schemas.microsoft.com/office/drawing/2014/main" id="{A5EA7693-0C2C-6EAE-338D-D94CC61F32EC}"/>
              </a:ext>
            </a:extLst>
          </p:cNvPr>
          <p:cNvSpPr>
            <a:spLocks noGrp="1"/>
          </p:cNvSpPr>
          <p:nvPr>
            <p:ph type="sldNum" sz="quarter" idx="4"/>
          </p:nvPr>
        </p:nvSpPr>
        <p:spPr/>
        <p:txBody>
          <a:bodyPr/>
          <a:lstStyle/>
          <a:p>
            <a:fld id="{975F859B-2565-4C4B-8F59-CDA04D02ECAD}" type="slidenum">
              <a:rPr lang="en-US" smtClean="0"/>
              <a:pPr/>
              <a:t>13</a:t>
            </a:fld>
            <a:endParaRPr lang="en-US" dirty="0"/>
          </a:p>
        </p:txBody>
      </p:sp>
    </p:spTree>
    <p:extLst>
      <p:ext uri="{BB962C8B-B14F-4D97-AF65-F5344CB8AC3E}">
        <p14:creationId xmlns:p14="http://schemas.microsoft.com/office/powerpoint/2010/main" val="201678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C936-D834-13CB-9A21-20DE900D5F6D}"/>
              </a:ext>
            </a:extLst>
          </p:cNvPr>
          <p:cNvSpPr>
            <a:spLocks noGrp="1"/>
          </p:cNvSpPr>
          <p:nvPr>
            <p:ph type="title"/>
          </p:nvPr>
        </p:nvSpPr>
        <p:spPr/>
        <p:txBody>
          <a:bodyPr/>
          <a:lstStyle/>
          <a:p>
            <a:r>
              <a:rPr lang="en-US" b="1" dirty="0"/>
              <a:t>Exemptions</a:t>
            </a:r>
          </a:p>
        </p:txBody>
      </p:sp>
      <p:sp>
        <p:nvSpPr>
          <p:cNvPr id="3" name="Content Placeholder 2">
            <a:extLst>
              <a:ext uri="{FF2B5EF4-FFF2-40B4-BE49-F238E27FC236}">
                <a16:creationId xmlns:a16="http://schemas.microsoft.com/office/drawing/2014/main" id="{D926E3FE-DBE2-593E-49B9-A3FAD24B9955}"/>
              </a:ext>
            </a:extLst>
          </p:cNvPr>
          <p:cNvSpPr>
            <a:spLocks noGrp="1"/>
          </p:cNvSpPr>
          <p:nvPr>
            <p:ph idx="1"/>
          </p:nvPr>
        </p:nvSpPr>
        <p:spPr/>
        <p:txBody>
          <a:bodyPr/>
          <a:lstStyle/>
          <a:p>
            <a:r>
              <a:rPr lang="en-US" dirty="0"/>
              <a:t>The first step in determining whether the reporting requirements apply is to determine whether an entity is exempt</a:t>
            </a:r>
          </a:p>
          <a:p>
            <a:r>
              <a:rPr lang="en-US" dirty="0"/>
              <a:t>The Act and FinCEN’s regulations exempt 23 specific types of entities from the obligation to file</a:t>
            </a:r>
          </a:p>
          <a:p>
            <a:r>
              <a:rPr lang="en-US" dirty="0"/>
              <a:t>Many of these are already subject to substantial federal and/or state regulation or are already required to provide their beneficial ownership information to a governmental authority</a:t>
            </a:r>
          </a:p>
          <a:p>
            <a:endParaRPr lang="en-US" dirty="0"/>
          </a:p>
        </p:txBody>
      </p:sp>
      <p:sp>
        <p:nvSpPr>
          <p:cNvPr id="5" name="Slide Number Placeholder 4">
            <a:extLst>
              <a:ext uri="{FF2B5EF4-FFF2-40B4-BE49-F238E27FC236}">
                <a16:creationId xmlns:a16="http://schemas.microsoft.com/office/drawing/2014/main" id="{23FD2A9C-059C-BE8E-7C3C-1FDB5ABBC9BC}"/>
              </a:ext>
            </a:extLst>
          </p:cNvPr>
          <p:cNvSpPr>
            <a:spLocks noGrp="1"/>
          </p:cNvSpPr>
          <p:nvPr>
            <p:ph type="sldNum" sz="quarter" idx="4"/>
          </p:nvPr>
        </p:nvSpPr>
        <p:spPr/>
        <p:txBody>
          <a:bodyPr/>
          <a:lstStyle/>
          <a:p>
            <a:fld id="{975F859B-2565-4C4B-8F59-CDA04D02ECAD}" type="slidenum">
              <a:rPr lang="en-US" smtClean="0"/>
              <a:pPr/>
              <a:t>14</a:t>
            </a:fld>
            <a:endParaRPr lang="en-US" dirty="0"/>
          </a:p>
        </p:txBody>
      </p:sp>
    </p:spTree>
    <p:extLst>
      <p:ext uri="{BB962C8B-B14F-4D97-AF65-F5344CB8AC3E}">
        <p14:creationId xmlns:p14="http://schemas.microsoft.com/office/powerpoint/2010/main" val="331456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9BD37-40D5-9E41-3242-9202ED28860D}"/>
              </a:ext>
            </a:extLst>
          </p:cNvPr>
          <p:cNvSpPr>
            <a:spLocks noGrp="1"/>
          </p:cNvSpPr>
          <p:nvPr>
            <p:ph type="title"/>
          </p:nvPr>
        </p:nvSpPr>
        <p:spPr/>
        <p:txBody>
          <a:bodyPr/>
          <a:lstStyle/>
          <a:p>
            <a:r>
              <a:rPr lang="en-US" b="1" dirty="0"/>
              <a:t>Exemption – Large Operating Company</a:t>
            </a:r>
          </a:p>
        </p:txBody>
      </p:sp>
      <p:sp>
        <p:nvSpPr>
          <p:cNvPr id="3" name="Content Placeholder 2">
            <a:extLst>
              <a:ext uri="{FF2B5EF4-FFF2-40B4-BE49-F238E27FC236}">
                <a16:creationId xmlns:a16="http://schemas.microsoft.com/office/drawing/2014/main" id="{9255F2C6-4CF3-9F6E-FC4B-34F600442090}"/>
              </a:ext>
            </a:extLst>
          </p:cNvPr>
          <p:cNvSpPr>
            <a:spLocks noGrp="1"/>
          </p:cNvSpPr>
          <p:nvPr>
            <p:ph idx="1"/>
          </p:nvPr>
        </p:nvSpPr>
        <p:spPr/>
        <p:txBody>
          <a:bodyPr/>
          <a:lstStyle/>
          <a:p>
            <a:r>
              <a:rPr lang="en-US" dirty="0"/>
              <a:t>An entity that:</a:t>
            </a:r>
          </a:p>
          <a:p>
            <a:pPr lvl="1"/>
            <a:r>
              <a:rPr lang="en-US" sz="2600" dirty="0"/>
              <a:t>Employs more than 20 full-time employees in the United States</a:t>
            </a:r>
          </a:p>
          <a:p>
            <a:pPr lvl="1"/>
            <a:r>
              <a:rPr lang="en-US" sz="2600" dirty="0"/>
              <a:t>Regularly conducts its business at a physical location in the United States that it owns or leases and that is physically distinct from the place of business of any other unaffiliated entity</a:t>
            </a:r>
          </a:p>
          <a:p>
            <a:pPr lvl="1"/>
            <a:r>
              <a:rPr lang="en-US" sz="2600" dirty="0"/>
              <a:t>Has filed a Federal income tax or information return in the United States for the previous year demonstrating more than $5,000,000 in gross receipts or sales, excluding gross receipts or sales from sources outside the United States</a:t>
            </a:r>
          </a:p>
          <a:p>
            <a:endParaRPr lang="en-US" dirty="0"/>
          </a:p>
        </p:txBody>
      </p:sp>
      <p:sp>
        <p:nvSpPr>
          <p:cNvPr id="5" name="Slide Number Placeholder 4">
            <a:extLst>
              <a:ext uri="{FF2B5EF4-FFF2-40B4-BE49-F238E27FC236}">
                <a16:creationId xmlns:a16="http://schemas.microsoft.com/office/drawing/2014/main" id="{FA187E93-2021-4CB5-7473-6822F45EAE64}"/>
              </a:ext>
            </a:extLst>
          </p:cNvPr>
          <p:cNvSpPr>
            <a:spLocks noGrp="1"/>
          </p:cNvSpPr>
          <p:nvPr>
            <p:ph type="sldNum" sz="quarter" idx="4"/>
          </p:nvPr>
        </p:nvSpPr>
        <p:spPr/>
        <p:txBody>
          <a:bodyPr/>
          <a:lstStyle/>
          <a:p>
            <a:fld id="{975F859B-2565-4C4B-8F59-CDA04D02ECAD}" type="slidenum">
              <a:rPr lang="en-US" smtClean="0"/>
              <a:pPr/>
              <a:t>15</a:t>
            </a:fld>
            <a:endParaRPr lang="en-US" dirty="0"/>
          </a:p>
        </p:txBody>
      </p:sp>
    </p:spTree>
    <p:extLst>
      <p:ext uri="{BB962C8B-B14F-4D97-AF65-F5344CB8AC3E}">
        <p14:creationId xmlns:p14="http://schemas.microsoft.com/office/powerpoint/2010/main" val="278835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38DE-4146-D09D-99A9-3D3A9FCC8421}"/>
              </a:ext>
            </a:extLst>
          </p:cNvPr>
          <p:cNvSpPr>
            <a:spLocks noGrp="1"/>
          </p:cNvSpPr>
          <p:nvPr>
            <p:ph type="title"/>
          </p:nvPr>
        </p:nvSpPr>
        <p:spPr/>
        <p:txBody>
          <a:bodyPr/>
          <a:lstStyle/>
          <a:p>
            <a:r>
              <a:rPr lang="en-US" b="1" dirty="0"/>
              <a:t>Exemption – Publicly Traded Company</a:t>
            </a:r>
          </a:p>
        </p:txBody>
      </p:sp>
      <p:sp>
        <p:nvSpPr>
          <p:cNvPr id="3" name="Content Placeholder 2">
            <a:extLst>
              <a:ext uri="{FF2B5EF4-FFF2-40B4-BE49-F238E27FC236}">
                <a16:creationId xmlns:a16="http://schemas.microsoft.com/office/drawing/2014/main" id="{E96B65CA-BC94-4CC5-5E66-B9423474234E}"/>
              </a:ext>
            </a:extLst>
          </p:cNvPr>
          <p:cNvSpPr>
            <a:spLocks noGrp="1"/>
          </p:cNvSpPr>
          <p:nvPr>
            <p:ph idx="1"/>
          </p:nvPr>
        </p:nvSpPr>
        <p:spPr/>
        <p:txBody>
          <a:bodyPr/>
          <a:lstStyle/>
          <a:p>
            <a:r>
              <a:rPr lang="en-US" dirty="0"/>
              <a:t>An issuer of securities that:</a:t>
            </a:r>
          </a:p>
          <a:p>
            <a:pPr lvl="1"/>
            <a:r>
              <a:rPr lang="en-US" sz="2600" dirty="0"/>
              <a:t>Has a class of securities registered under Section 12 of the Securities Exchange Act of 1934; or</a:t>
            </a:r>
          </a:p>
          <a:p>
            <a:pPr lvl="1"/>
            <a:r>
              <a:rPr lang="en-US" sz="2600" dirty="0"/>
              <a:t>Is required to file supplementary and periodic information under Section 15(d) of the Securities Exchange Act of 1934</a:t>
            </a:r>
          </a:p>
          <a:p>
            <a:endParaRPr lang="en-US" dirty="0"/>
          </a:p>
        </p:txBody>
      </p:sp>
      <p:sp>
        <p:nvSpPr>
          <p:cNvPr id="5" name="Slide Number Placeholder 4">
            <a:extLst>
              <a:ext uri="{FF2B5EF4-FFF2-40B4-BE49-F238E27FC236}">
                <a16:creationId xmlns:a16="http://schemas.microsoft.com/office/drawing/2014/main" id="{26A4C7F4-6576-9514-1E21-0CC7F32EEE27}"/>
              </a:ext>
            </a:extLst>
          </p:cNvPr>
          <p:cNvSpPr>
            <a:spLocks noGrp="1"/>
          </p:cNvSpPr>
          <p:nvPr>
            <p:ph type="sldNum" sz="quarter" idx="4"/>
          </p:nvPr>
        </p:nvSpPr>
        <p:spPr/>
        <p:txBody>
          <a:bodyPr/>
          <a:lstStyle/>
          <a:p>
            <a:fld id="{975F859B-2565-4C4B-8F59-CDA04D02ECAD}" type="slidenum">
              <a:rPr lang="en-US" smtClean="0"/>
              <a:pPr/>
              <a:t>16</a:t>
            </a:fld>
            <a:endParaRPr lang="en-US" dirty="0"/>
          </a:p>
        </p:txBody>
      </p:sp>
    </p:spTree>
    <p:extLst>
      <p:ext uri="{BB962C8B-B14F-4D97-AF65-F5344CB8AC3E}">
        <p14:creationId xmlns:p14="http://schemas.microsoft.com/office/powerpoint/2010/main" val="321491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40F89-0864-FD1A-6D6E-A32E102213D0}"/>
              </a:ext>
            </a:extLst>
          </p:cNvPr>
          <p:cNvSpPr>
            <a:spLocks noGrp="1"/>
          </p:cNvSpPr>
          <p:nvPr>
            <p:ph type="title"/>
          </p:nvPr>
        </p:nvSpPr>
        <p:spPr/>
        <p:txBody>
          <a:bodyPr/>
          <a:lstStyle/>
          <a:p>
            <a:r>
              <a:rPr lang="en-US" b="1" dirty="0"/>
              <a:t>Exemption – Tax-Exempt Entity</a:t>
            </a:r>
          </a:p>
        </p:txBody>
      </p:sp>
      <p:sp>
        <p:nvSpPr>
          <p:cNvPr id="3" name="Content Placeholder 2">
            <a:extLst>
              <a:ext uri="{FF2B5EF4-FFF2-40B4-BE49-F238E27FC236}">
                <a16:creationId xmlns:a16="http://schemas.microsoft.com/office/drawing/2014/main" id="{72E3168E-DB87-6B76-D07D-8F61B6E618B4}"/>
              </a:ext>
            </a:extLst>
          </p:cNvPr>
          <p:cNvSpPr>
            <a:spLocks noGrp="1"/>
          </p:cNvSpPr>
          <p:nvPr>
            <p:ph idx="1"/>
          </p:nvPr>
        </p:nvSpPr>
        <p:spPr/>
        <p:txBody>
          <a:bodyPr/>
          <a:lstStyle/>
          <a:p>
            <a:r>
              <a:rPr lang="en-US" dirty="0"/>
              <a:t>An entity that is:</a:t>
            </a:r>
          </a:p>
          <a:p>
            <a:pPr lvl="1"/>
            <a:r>
              <a:rPr lang="en-US" dirty="0"/>
              <a:t>An organization described in Section 501(c) of the Internal Revenue Code of 1986 (Code) (determined without regard to Section 508(a) of the Code) and exempt from tax under Section 501(a) of the Code</a:t>
            </a:r>
          </a:p>
          <a:p>
            <a:pPr lvl="1"/>
            <a:r>
              <a:rPr lang="en-US" dirty="0"/>
              <a:t>A political organization, as defined in Section 527(e)(1) of the Code, that is exempt from tax under Section 527(a) of the Code; or</a:t>
            </a:r>
          </a:p>
          <a:p>
            <a:pPr lvl="1"/>
            <a:r>
              <a:rPr lang="en-US" dirty="0"/>
              <a:t>Certain charitable trusts and split interest trusts described in paragraph (1) or (2) of Section 4947(a) of the Code.</a:t>
            </a:r>
          </a:p>
        </p:txBody>
      </p:sp>
      <p:sp>
        <p:nvSpPr>
          <p:cNvPr id="5" name="Slide Number Placeholder 4">
            <a:extLst>
              <a:ext uri="{FF2B5EF4-FFF2-40B4-BE49-F238E27FC236}">
                <a16:creationId xmlns:a16="http://schemas.microsoft.com/office/drawing/2014/main" id="{65B0E599-261D-6C69-5FCA-7B1BCD3C96D9}"/>
              </a:ext>
            </a:extLst>
          </p:cNvPr>
          <p:cNvSpPr>
            <a:spLocks noGrp="1"/>
          </p:cNvSpPr>
          <p:nvPr>
            <p:ph type="sldNum" sz="quarter" idx="4"/>
          </p:nvPr>
        </p:nvSpPr>
        <p:spPr/>
        <p:txBody>
          <a:bodyPr/>
          <a:lstStyle/>
          <a:p>
            <a:fld id="{975F859B-2565-4C4B-8F59-CDA04D02ECAD}" type="slidenum">
              <a:rPr lang="en-US" smtClean="0"/>
              <a:pPr/>
              <a:t>17</a:t>
            </a:fld>
            <a:endParaRPr lang="en-US" dirty="0"/>
          </a:p>
        </p:txBody>
      </p:sp>
    </p:spTree>
    <p:extLst>
      <p:ext uri="{BB962C8B-B14F-4D97-AF65-F5344CB8AC3E}">
        <p14:creationId xmlns:p14="http://schemas.microsoft.com/office/powerpoint/2010/main" val="333832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F331-3A8C-93F9-8692-CA6C2B90F463}"/>
              </a:ext>
            </a:extLst>
          </p:cNvPr>
          <p:cNvSpPr>
            <a:spLocks noGrp="1"/>
          </p:cNvSpPr>
          <p:nvPr>
            <p:ph type="title"/>
          </p:nvPr>
        </p:nvSpPr>
        <p:spPr/>
        <p:txBody>
          <a:bodyPr/>
          <a:lstStyle/>
          <a:p>
            <a:r>
              <a:rPr lang="en-US" b="1" dirty="0"/>
              <a:t>Exemption – Pooled Investment Vehicle</a:t>
            </a:r>
          </a:p>
        </p:txBody>
      </p:sp>
      <p:sp>
        <p:nvSpPr>
          <p:cNvPr id="3" name="Content Placeholder 2">
            <a:extLst>
              <a:ext uri="{FF2B5EF4-FFF2-40B4-BE49-F238E27FC236}">
                <a16:creationId xmlns:a16="http://schemas.microsoft.com/office/drawing/2014/main" id="{A4AC0AD4-01AA-C4A4-8560-9E03C34F53F3}"/>
              </a:ext>
            </a:extLst>
          </p:cNvPr>
          <p:cNvSpPr>
            <a:spLocks noGrp="1"/>
          </p:cNvSpPr>
          <p:nvPr>
            <p:ph idx="1"/>
          </p:nvPr>
        </p:nvSpPr>
        <p:spPr>
          <a:xfrm>
            <a:off x="614001" y="1317622"/>
            <a:ext cx="10972800" cy="4566573"/>
          </a:xfrm>
        </p:spPr>
        <p:txBody>
          <a:bodyPr/>
          <a:lstStyle/>
          <a:p>
            <a:r>
              <a:rPr lang="en-US" dirty="0"/>
              <a:t>A domestic fund that meets the following requirements:</a:t>
            </a:r>
          </a:p>
          <a:p>
            <a:pPr lvl="1"/>
            <a:r>
              <a:rPr lang="en-US" sz="2800" dirty="0"/>
              <a:t>It is (1) an investment company registered under the Investment Company Act of 1940 or (2) exempt from registration under Section 3(c)(1) or Section 3(c)(7)   of the Investment Company Act and is named in the Form ADV filed by its investment adviser with the SEC; and</a:t>
            </a:r>
          </a:p>
          <a:p>
            <a:pPr marL="741363" lvl="1"/>
            <a:r>
              <a:rPr lang="en-US" sz="2800" dirty="0"/>
              <a:t>Is advised or operated by a bank, credit union, broker-dealer, registered investment adviser, registered investment adviser, or venture capital fund adviser </a:t>
            </a:r>
          </a:p>
          <a:p>
            <a:pPr marL="630238" indent="-514350"/>
            <a:r>
              <a:rPr lang="en-US" dirty="0"/>
              <a:t>A foreign fund that would qualify for this exemption will nonetheless be a Reporting Company, but has a reduced reporting requirement</a:t>
            </a:r>
            <a:r>
              <a:rPr lang="en-US" sz="3200" dirty="0"/>
              <a:t> </a:t>
            </a:r>
          </a:p>
          <a:p>
            <a:pPr marL="233363" lvl="1"/>
            <a:endParaRPr lang="en-US" dirty="0"/>
          </a:p>
          <a:p>
            <a:pPr marL="4763" lvl="1" indent="0">
              <a:buNone/>
            </a:pPr>
            <a:endParaRPr lang="en-US" dirty="0"/>
          </a:p>
          <a:p>
            <a:endParaRPr lang="en-US" dirty="0"/>
          </a:p>
        </p:txBody>
      </p:sp>
      <p:sp>
        <p:nvSpPr>
          <p:cNvPr id="5" name="Slide Number Placeholder 4">
            <a:extLst>
              <a:ext uri="{FF2B5EF4-FFF2-40B4-BE49-F238E27FC236}">
                <a16:creationId xmlns:a16="http://schemas.microsoft.com/office/drawing/2014/main" id="{66780264-D606-AF78-59BE-D937FDB57DDE}"/>
              </a:ext>
            </a:extLst>
          </p:cNvPr>
          <p:cNvSpPr>
            <a:spLocks noGrp="1"/>
          </p:cNvSpPr>
          <p:nvPr>
            <p:ph type="sldNum" sz="quarter" idx="4"/>
          </p:nvPr>
        </p:nvSpPr>
        <p:spPr/>
        <p:txBody>
          <a:bodyPr/>
          <a:lstStyle/>
          <a:p>
            <a:fld id="{975F859B-2565-4C4B-8F59-CDA04D02ECAD}" type="slidenum">
              <a:rPr lang="en-US" smtClean="0"/>
              <a:pPr/>
              <a:t>18</a:t>
            </a:fld>
            <a:endParaRPr lang="en-US" dirty="0"/>
          </a:p>
        </p:txBody>
      </p:sp>
    </p:spTree>
    <p:extLst>
      <p:ext uri="{BB962C8B-B14F-4D97-AF65-F5344CB8AC3E}">
        <p14:creationId xmlns:p14="http://schemas.microsoft.com/office/powerpoint/2010/main" val="320496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BDCB-E0B4-8683-B4E8-3D7D6223E11D}"/>
              </a:ext>
            </a:extLst>
          </p:cNvPr>
          <p:cNvSpPr>
            <a:spLocks noGrp="1"/>
          </p:cNvSpPr>
          <p:nvPr>
            <p:ph type="title"/>
          </p:nvPr>
        </p:nvSpPr>
        <p:spPr>
          <a:xfrm>
            <a:off x="157655" y="238233"/>
            <a:ext cx="11941151" cy="867193"/>
          </a:xfrm>
        </p:spPr>
        <p:txBody>
          <a:bodyPr/>
          <a:lstStyle/>
          <a:p>
            <a:pPr algn="ctr"/>
            <a:r>
              <a:rPr lang="en-US" sz="4000" b="1" dirty="0"/>
              <a:t>Exemption – Wholly Owned Subsidiary of an Exempt Entity</a:t>
            </a:r>
          </a:p>
        </p:txBody>
      </p:sp>
      <p:sp>
        <p:nvSpPr>
          <p:cNvPr id="3" name="Content Placeholder 2">
            <a:extLst>
              <a:ext uri="{FF2B5EF4-FFF2-40B4-BE49-F238E27FC236}">
                <a16:creationId xmlns:a16="http://schemas.microsoft.com/office/drawing/2014/main" id="{F741413D-A58D-E69A-691D-D99732AD2AD9}"/>
              </a:ext>
            </a:extLst>
          </p:cNvPr>
          <p:cNvSpPr>
            <a:spLocks noGrp="1"/>
          </p:cNvSpPr>
          <p:nvPr>
            <p:ph idx="1"/>
          </p:nvPr>
        </p:nvSpPr>
        <p:spPr/>
        <p:txBody>
          <a:bodyPr/>
          <a:lstStyle/>
          <a:p>
            <a:r>
              <a:rPr lang="en-US" dirty="0"/>
              <a:t>An entity whose ownership interests are controlled or wholly owned, directly or indirectly, by one or more exempt entities other than a subsidiary of: </a:t>
            </a:r>
          </a:p>
          <a:p>
            <a:pPr lvl="1"/>
            <a:r>
              <a:rPr lang="en-US" sz="2800" dirty="0"/>
              <a:t> an exempt money services business;</a:t>
            </a:r>
          </a:p>
          <a:p>
            <a:pPr lvl="1"/>
            <a:r>
              <a:rPr lang="en-US" sz="2800" dirty="0"/>
              <a:t> an exempt inactive entity; or</a:t>
            </a:r>
          </a:p>
          <a:p>
            <a:pPr lvl="1"/>
            <a:r>
              <a:rPr lang="en-US" sz="2800" dirty="0"/>
              <a:t> an exempt entity assisting a tax-exempt entity.</a:t>
            </a:r>
          </a:p>
          <a:p>
            <a:endParaRPr lang="en-US" dirty="0"/>
          </a:p>
        </p:txBody>
      </p:sp>
      <p:sp>
        <p:nvSpPr>
          <p:cNvPr id="5" name="Slide Number Placeholder 4">
            <a:extLst>
              <a:ext uri="{FF2B5EF4-FFF2-40B4-BE49-F238E27FC236}">
                <a16:creationId xmlns:a16="http://schemas.microsoft.com/office/drawing/2014/main" id="{0D0ABBD8-96DF-0E6B-D885-A4D7900B28E9}"/>
              </a:ext>
            </a:extLst>
          </p:cNvPr>
          <p:cNvSpPr>
            <a:spLocks noGrp="1"/>
          </p:cNvSpPr>
          <p:nvPr>
            <p:ph type="sldNum" sz="quarter" idx="4"/>
          </p:nvPr>
        </p:nvSpPr>
        <p:spPr/>
        <p:txBody>
          <a:bodyPr/>
          <a:lstStyle/>
          <a:p>
            <a:fld id="{975F859B-2565-4C4B-8F59-CDA04D02ECAD}" type="slidenum">
              <a:rPr lang="en-US" smtClean="0"/>
              <a:pPr/>
              <a:t>19</a:t>
            </a:fld>
            <a:endParaRPr lang="en-US" dirty="0"/>
          </a:p>
        </p:txBody>
      </p:sp>
    </p:spTree>
    <p:extLst>
      <p:ext uri="{BB962C8B-B14F-4D97-AF65-F5344CB8AC3E}">
        <p14:creationId xmlns:p14="http://schemas.microsoft.com/office/powerpoint/2010/main" val="289523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27"/>
          </p:nvPr>
        </p:nvSpPr>
        <p:spPr/>
        <p:txBody>
          <a:bodyPr/>
          <a:lstStyle/>
          <a:p>
            <a:r>
              <a:rPr lang="en-US" dirty="0"/>
              <a:t>– Quote Author Goes Here</a:t>
            </a:r>
          </a:p>
        </p:txBody>
      </p:sp>
      <p:sp>
        <p:nvSpPr>
          <p:cNvPr id="11" name="Title 10"/>
          <p:cNvSpPr>
            <a:spLocks noGrp="1"/>
          </p:cNvSpPr>
          <p:nvPr>
            <p:ph type="ctrTitle"/>
          </p:nvPr>
        </p:nvSpPr>
        <p:spPr/>
        <p:txBody>
          <a:bodyPr/>
          <a:lstStyle/>
          <a:p>
            <a:r>
              <a:rPr lang="en-US" i="1" dirty="0"/>
              <a:t>The CTA marks a seismic shift in the legal landscape for businesses operating in the United States</a:t>
            </a:r>
            <a:r>
              <a:rPr lang="en-US" dirty="0"/>
              <a:t>.</a:t>
            </a:r>
          </a:p>
        </p:txBody>
      </p:sp>
      <p:sp>
        <p:nvSpPr>
          <p:cNvPr id="32" name="Text Placeholder 31"/>
          <p:cNvSpPr>
            <a:spLocks noGrp="1"/>
          </p:cNvSpPr>
          <p:nvPr>
            <p:ph type="body" sz="quarter" idx="31"/>
          </p:nvPr>
        </p:nvSpPr>
        <p:spPr/>
        <p:txBody>
          <a:bodyPr/>
          <a:lstStyle/>
          <a:p>
            <a:r>
              <a:rPr lang="en-US" dirty="0"/>
              <a:t>-- American Bar Association</a:t>
            </a:r>
          </a:p>
        </p:txBody>
      </p:sp>
      <p:sp>
        <p:nvSpPr>
          <p:cNvPr id="83" name="Text Placeholder 82"/>
          <p:cNvSpPr>
            <a:spLocks noGrp="1"/>
          </p:cNvSpPr>
          <p:nvPr>
            <p:ph type="body" sz="quarter" idx="32"/>
          </p:nvPr>
        </p:nvSpPr>
        <p:spPr/>
        <p:txBody>
          <a:bodyPr/>
          <a:lstStyle/>
          <a:p>
            <a:r>
              <a:rPr lang="en-US" dirty="0"/>
              <a:t>“</a:t>
            </a:r>
          </a:p>
        </p:txBody>
      </p:sp>
      <p:sp>
        <p:nvSpPr>
          <p:cNvPr id="84" name="Text Placeholder 83"/>
          <p:cNvSpPr>
            <a:spLocks noGrp="1"/>
          </p:cNvSpPr>
          <p:nvPr>
            <p:ph type="body" sz="quarter" idx="33"/>
          </p:nvPr>
        </p:nvSpPr>
        <p:spPr/>
        <p:txBody>
          <a:bodyPr/>
          <a:lstStyle/>
          <a:p>
            <a:r>
              <a:rPr lang="en-US" dirty="0"/>
              <a:t>”</a:t>
            </a:r>
          </a:p>
        </p:txBody>
      </p:sp>
      <p:sp>
        <p:nvSpPr>
          <p:cNvPr id="3" name="Slide Number Placeholder 2"/>
          <p:cNvSpPr>
            <a:spLocks noGrp="1"/>
          </p:cNvSpPr>
          <p:nvPr>
            <p:ph type="sldNum" sz="quarter" idx="4"/>
          </p:nvPr>
        </p:nvSpPr>
        <p:spPr/>
        <p:txBody>
          <a:bodyPr/>
          <a:lstStyle/>
          <a:p>
            <a:fld id="{975F859B-2565-4C4B-8F59-CDA04D02ECAD}" type="slidenum">
              <a:rPr lang="en-US" smtClean="0"/>
              <a:pPr/>
              <a:t>2</a:t>
            </a:fld>
            <a:endParaRPr lang="en-US" dirty="0"/>
          </a:p>
        </p:txBody>
      </p:sp>
    </p:spTree>
    <p:extLst>
      <p:ext uri="{BB962C8B-B14F-4D97-AF65-F5344CB8AC3E}">
        <p14:creationId xmlns:p14="http://schemas.microsoft.com/office/powerpoint/2010/main" val="27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BE86E-1514-A962-E23F-2D67A6D6532C}"/>
              </a:ext>
            </a:extLst>
          </p:cNvPr>
          <p:cNvSpPr>
            <a:spLocks noGrp="1"/>
          </p:cNvSpPr>
          <p:nvPr>
            <p:ph type="title"/>
          </p:nvPr>
        </p:nvSpPr>
        <p:spPr/>
        <p:txBody>
          <a:bodyPr/>
          <a:lstStyle/>
          <a:p>
            <a:r>
              <a:rPr lang="en-US" b="1" dirty="0"/>
              <a:t>Exemption – Inactive Entity</a:t>
            </a:r>
          </a:p>
        </p:txBody>
      </p:sp>
      <p:sp>
        <p:nvSpPr>
          <p:cNvPr id="3" name="Content Placeholder 2">
            <a:extLst>
              <a:ext uri="{FF2B5EF4-FFF2-40B4-BE49-F238E27FC236}">
                <a16:creationId xmlns:a16="http://schemas.microsoft.com/office/drawing/2014/main" id="{48099A13-4C5D-D88C-78BB-FDE08EAFB2F2}"/>
              </a:ext>
            </a:extLst>
          </p:cNvPr>
          <p:cNvSpPr>
            <a:spLocks noGrp="1"/>
          </p:cNvSpPr>
          <p:nvPr>
            <p:ph idx="1"/>
          </p:nvPr>
        </p:nvSpPr>
        <p:spPr>
          <a:xfrm>
            <a:off x="625642" y="1105427"/>
            <a:ext cx="10972800" cy="4749942"/>
          </a:xfrm>
        </p:spPr>
        <p:txBody>
          <a:bodyPr/>
          <a:lstStyle/>
          <a:p>
            <a:r>
              <a:rPr lang="en-US" dirty="0"/>
              <a:t>An entity that: </a:t>
            </a:r>
          </a:p>
          <a:p>
            <a:pPr lvl="1"/>
            <a:r>
              <a:rPr lang="en-US" dirty="0"/>
              <a:t>Was in existence on or before January 1, 2020; </a:t>
            </a:r>
          </a:p>
          <a:p>
            <a:pPr lvl="1"/>
            <a:r>
              <a:rPr lang="en-US" dirty="0"/>
              <a:t>Is not engaged in active business;</a:t>
            </a:r>
          </a:p>
          <a:p>
            <a:pPr lvl="1"/>
            <a:r>
              <a:rPr lang="en-US" dirty="0"/>
              <a:t>Is not owned by a foreign person, whether directly or indirectly, wholly or partially;</a:t>
            </a:r>
          </a:p>
          <a:p>
            <a:pPr lvl="1"/>
            <a:r>
              <a:rPr lang="en-US" dirty="0"/>
              <a:t>Has not experienced any change in ownership in the preceding 12 months;</a:t>
            </a:r>
          </a:p>
          <a:p>
            <a:pPr lvl="1"/>
            <a:r>
              <a:rPr lang="en-US" dirty="0"/>
              <a:t>Has not sent or received any funds in an amount greater than $1,000, either directly or through any financial account in which the entity or any affiliate of the entity had an interest, in the preceding 12 months; and</a:t>
            </a:r>
          </a:p>
          <a:p>
            <a:pPr lvl="1"/>
            <a:r>
              <a:rPr lang="en-US" dirty="0"/>
              <a:t>Does not otherwise hold any kind or type of assets, whether in the United States or abroad, including any ownership interest in any corporation, limited liability company, or other similar entity.</a:t>
            </a:r>
          </a:p>
          <a:p>
            <a:endParaRPr lang="en-US" dirty="0"/>
          </a:p>
        </p:txBody>
      </p:sp>
      <p:sp>
        <p:nvSpPr>
          <p:cNvPr id="5" name="Slide Number Placeholder 4">
            <a:extLst>
              <a:ext uri="{FF2B5EF4-FFF2-40B4-BE49-F238E27FC236}">
                <a16:creationId xmlns:a16="http://schemas.microsoft.com/office/drawing/2014/main" id="{BA8E03C2-5678-86F2-2079-95E6063D0E61}"/>
              </a:ext>
            </a:extLst>
          </p:cNvPr>
          <p:cNvSpPr>
            <a:spLocks noGrp="1"/>
          </p:cNvSpPr>
          <p:nvPr>
            <p:ph type="sldNum" sz="quarter" idx="4"/>
          </p:nvPr>
        </p:nvSpPr>
        <p:spPr/>
        <p:txBody>
          <a:bodyPr/>
          <a:lstStyle/>
          <a:p>
            <a:fld id="{975F859B-2565-4C4B-8F59-CDA04D02ECAD}" type="slidenum">
              <a:rPr lang="en-US" smtClean="0"/>
              <a:pPr/>
              <a:t>20</a:t>
            </a:fld>
            <a:endParaRPr lang="en-US" dirty="0"/>
          </a:p>
        </p:txBody>
      </p:sp>
    </p:spTree>
    <p:extLst>
      <p:ext uri="{BB962C8B-B14F-4D97-AF65-F5344CB8AC3E}">
        <p14:creationId xmlns:p14="http://schemas.microsoft.com/office/powerpoint/2010/main" val="369469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535E1B-44B9-E2D1-BA33-610EE6D7CEDB}"/>
              </a:ext>
            </a:extLst>
          </p:cNvPr>
          <p:cNvSpPr>
            <a:spLocks noGrp="1"/>
          </p:cNvSpPr>
          <p:nvPr>
            <p:ph type="title"/>
          </p:nvPr>
        </p:nvSpPr>
        <p:spPr/>
        <p:txBody>
          <a:bodyPr/>
          <a:lstStyle/>
          <a:p>
            <a:r>
              <a:rPr lang="en-US" b="1" dirty="0"/>
              <a:t>Exemption – Regulated Entities</a:t>
            </a:r>
          </a:p>
        </p:txBody>
      </p:sp>
      <p:sp>
        <p:nvSpPr>
          <p:cNvPr id="8" name="Content Placeholder 7">
            <a:extLst>
              <a:ext uri="{FF2B5EF4-FFF2-40B4-BE49-F238E27FC236}">
                <a16:creationId xmlns:a16="http://schemas.microsoft.com/office/drawing/2014/main" id="{FD50A24C-D39B-AF91-8ACB-6E346D6A530B}"/>
              </a:ext>
            </a:extLst>
          </p:cNvPr>
          <p:cNvSpPr>
            <a:spLocks noGrp="1"/>
          </p:cNvSpPr>
          <p:nvPr>
            <p:ph sz="half" idx="1"/>
          </p:nvPr>
        </p:nvSpPr>
        <p:spPr/>
        <p:txBody>
          <a:bodyPr/>
          <a:lstStyle/>
          <a:p>
            <a:r>
              <a:rPr lang="en-US" sz="2000" dirty="0"/>
              <a:t>Governmental Authorities</a:t>
            </a:r>
          </a:p>
          <a:p>
            <a:r>
              <a:rPr lang="en-US" sz="2000" dirty="0"/>
              <a:t>Banks</a:t>
            </a:r>
          </a:p>
          <a:p>
            <a:r>
              <a:rPr lang="en-US" sz="2000" dirty="0"/>
              <a:t>Credit Unions</a:t>
            </a:r>
          </a:p>
          <a:p>
            <a:r>
              <a:rPr lang="en-US" sz="2000" dirty="0"/>
              <a:t>Bank or Savings and Loan Holding Companies</a:t>
            </a:r>
          </a:p>
          <a:p>
            <a:r>
              <a:rPr lang="en-US" sz="2000" dirty="0"/>
              <a:t>Money Services Businesses</a:t>
            </a:r>
          </a:p>
          <a:p>
            <a:r>
              <a:rPr lang="en-US" sz="2000" dirty="0"/>
              <a:t>Registered Broker-Dealers</a:t>
            </a:r>
          </a:p>
          <a:p>
            <a:r>
              <a:rPr lang="en-US" sz="2000" dirty="0"/>
              <a:t>Securities Exchanges and Clearing Agencies</a:t>
            </a:r>
          </a:p>
          <a:p>
            <a:r>
              <a:rPr lang="en-US" sz="2000" dirty="0"/>
              <a:t>Other Entities Registered with the SEC under the Securities Act of 1934</a:t>
            </a:r>
          </a:p>
          <a:p>
            <a:endParaRPr lang="en-US" dirty="0"/>
          </a:p>
        </p:txBody>
      </p:sp>
      <p:sp>
        <p:nvSpPr>
          <p:cNvPr id="9" name="Content Placeholder 8">
            <a:extLst>
              <a:ext uri="{FF2B5EF4-FFF2-40B4-BE49-F238E27FC236}">
                <a16:creationId xmlns:a16="http://schemas.microsoft.com/office/drawing/2014/main" id="{5CF72A14-DA83-A124-89E3-A44EE1948BC2}"/>
              </a:ext>
            </a:extLst>
          </p:cNvPr>
          <p:cNvSpPr>
            <a:spLocks noGrp="1"/>
          </p:cNvSpPr>
          <p:nvPr>
            <p:ph sz="half" idx="2"/>
          </p:nvPr>
        </p:nvSpPr>
        <p:spPr/>
        <p:txBody>
          <a:bodyPr/>
          <a:lstStyle/>
          <a:p>
            <a:r>
              <a:rPr lang="en-US" sz="2000" dirty="0"/>
              <a:t>Registered Investment Companies and Investment Advisers</a:t>
            </a:r>
          </a:p>
          <a:p>
            <a:r>
              <a:rPr lang="en-US" sz="2000" dirty="0"/>
              <a:t>Certain Venture Capital Fund Advisers</a:t>
            </a:r>
          </a:p>
          <a:p>
            <a:r>
              <a:rPr lang="en-US" sz="2000" dirty="0"/>
              <a:t>Insurance Companies</a:t>
            </a:r>
          </a:p>
          <a:p>
            <a:r>
              <a:rPr lang="en-US" sz="2000" dirty="0"/>
              <a:t>State-Licensed Insurance Producers</a:t>
            </a:r>
          </a:p>
          <a:p>
            <a:r>
              <a:rPr lang="en-US" sz="2000" dirty="0"/>
              <a:t>Certain Commodity Exchange Act Registered Entities</a:t>
            </a:r>
          </a:p>
          <a:p>
            <a:r>
              <a:rPr lang="en-US" sz="2000" dirty="0"/>
              <a:t>Public Utilities</a:t>
            </a:r>
          </a:p>
          <a:p>
            <a:r>
              <a:rPr lang="en-US" sz="2000" dirty="0"/>
              <a:t>PCAOB Registered Accounting Firms</a:t>
            </a:r>
          </a:p>
        </p:txBody>
      </p:sp>
      <p:sp>
        <p:nvSpPr>
          <p:cNvPr id="10" name="Content Placeholder 9">
            <a:extLst>
              <a:ext uri="{FF2B5EF4-FFF2-40B4-BE49-F238E27FC236}">
                <a16:creationId xmlns:a16="http://schemas.microsoft.com/office/drawing/2014/main" id="{46A243BF-ABE8-8F76-E91B-B4F83F54053F}"/>
              </a:ext>
            </a:extLst>
          </p:cNvPr>
          <p:cNvSpPr>
            <a:spLocks noGrp="1"/>
          </p:cNvSpPr>
          <p:nvPr>
            <p:ph sz="half" idx="14"/>
          </p:nvPr>
        </p:nvSpPr>
        <p:spPr/>
        <p:txBody>
          <a:bodyPr/>
          <a:lstStyle/>
          <a:p>
            <a:r>
              <a:rPr lang="en-US" sz="2000" dirty="0"/>
              <a:t>Financial Market Utilities</a:t>
            </a:r>
          </a:p>
          <a:p>
            <a:r>
              <a:rPr lang="en-US" sz="2000" dirty="0"/>
              <a:t>Pooled Investment Vehicles Operated or Advised by a Bank, Credit Union, Registered Investment Company, Registered Investment Adviser, or Certain Venture Capital Fund Advisers</a:t>
            </a:r>
          </a:p>
          <a:p>
            <a:endParaRPr lang="en-US" sz="2000" dirty="0"/>
          </a:p>
          <a:p>
            <a:endParaRPr lang="en-US" sz="2000" dirty="0"/>
          </a:p>
        </p:txBody>
      </p:sp>
      <p:sp>
        <p:nvSpPr>
          <p:cNvPr id="5" name="Slide Number Placeholder 4">
            <a:extLst>
              <a:ext uri="{FF2B5EF4-FFF2-40B4-BE49-F238E27FC236}">
                <a16:creationId xmlns:a16="http://schemas.microsoft.com/office/drawing/2014/main" id="{BECBB626-016C-D620-8E5A-95C8142B5D89}"/>
              </a:ext>
            </a:extLst>
          </p:cNvPr>
          <p:cNvSpPr>
            <a:spLocks noGrp="1"/>
          </p:cNvSpPr>
          <p:nvPr>
            <p:ph type="sldNum" sz="quarter" idx="4"/>
          </p:nvPr>
        </p:nvSpPr>
        <p:spPr/>
        <p:txBody>
          <a:bodyPr/>
          <a:lstStyle/>
          <a:p>
            <a:fld id="{975F859B-2565-4C4B-8F59-CDA04D02ECAD}" type="slidenum">
              <a:rPr lang="en-US" smtClean="0"/>
              <a:pPr/>
              <a:t>21</a:t>
            </a:fld>
            <a:endParaRPr lang="en-US" dirty="0"/>
          </a:p>
        </p:txBody>
      </p:sp>
    </p:spTree>
    <p:extLst>
      <p:ext uri="{BB962C8B-B14F-4D97-AF65-F5344CB8AC3E}">
        <p14:creationId xmlns:p14="http://schemas.microsoft.com/office/powerpoint/2010/main" val="286340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F331-3A8C-93F9-8692-CA6C2B90F463}"/>
              </a:ext>
            </a:extLst>
          </p:cNvPr>
          <p:cNvSpPr>
            <a:spLocks noGrp="1"/>
          </p:cNvSpPr>
          <p:nvPr>
            <p:ph type="title"/>
          </p:nvPr>
        </p:nvSpPr>
        <p:spPr/>
        <p:txBody>
          <a:bodyPr/>
          <a:lstStyle/>
          <a:p>
            <a:r>
              <a:rPr lang="en-US" b="1" dirty="0"/>
              <a:t>Exemption - Takeaways</a:t>
            </a:r>
          </a:p>
        </p:txBody>
      </p:sp>
      <p:sp>
        <p:nvSpPr>
          <p:cNvPr id="3" name="Content Placeholder 2">
            <a:extLst>
              <a:ext uri="{FF2B5EF4-FFF2-40B4-BE49-F238E27FC236}">
                <a16:creationId xmlns:a16="http://schemas.microsoft.com/office/drawing/2014/main" id="{A4AC0AD4-01AA-C4A4-8560-9E03C34F53F3}"/>
              </a:ext>
            </a:extLst>
          </p:cNvPr>
          <p:cNvSpPr>
            <a:spLocks noGrp="1"/>
          </p:cNvSpPr>
          <p:nvPr>
            <p:ph idx="1"/>
          </p:nvPr>
        </p:nvSpPr>
        <p:spPr>
          <a:xfrm>
            <a:off x="614001" y="1317622"/>
            <a:ext cx="10972800" cy="4566573"/>
          </a:xfrm>
        </p:spPr>
        <p:txBody>
          <a:bodyPr/>
          <a:lstStyle/>
          <a:p>
            <a:pPr marL="233363" lvl="1"/>
            <a:r>
              <a:rPr lang="en-US" sz="2800" dirty="0"/>
              <a:t>The first step in determining whether the CTA reporting requirements apply is to review the available exemptions</a:t>
            </a:r>
          </a:p>
          <a:p>
            <a:pPr marL="233363" lvl="1"/>
            <a:r>
              <a:rPr lang="en-US" sz="2800" dirty="0"/>
              <a:t>FinCEN’s website has published a useful checklist of the available exemptions in its Small United States Entity Compliance Guide, available at </a:t>
            </a:r>
          </a:p>
          <a:p>
            <a:pPr marL="4763" lvl="1" indent="0">
              <a:buNone/>
            </a:pPr>
            <a:r>
              <a:rPr lang="en-US" sz="2400" dirty="0">
                <a:hlinkClick r:id="rId2"/>
              </a:rPr>
              <a:t>https://www.fincen.gov/sites/default/files/shared/BOI_Small_Compliance_Guide_FINAL_Sept_508C.pdf</a:t>
            </a:r>
            <a:endParaRPr lang="en-US" sz="2800" dirty="0"/>
          </a:p>
          <a:p>
            <a:pPr marL="233363" lvl="1"/>
            <a:r>
              <a:rPr lang="en-US" sz="2800" dirty="0">
                <a:solidFill>
                  <a:srgbClr val="FF0000"/>
                </a:solidFill>
              </a:rPr>
              <a:t>Caution! </a:t>
            </a:r>
            <a:r>
              <a:rPr lang="en-US" sz="2800" dirty="0"/>
              <a:t>Reporting requirements can apply to large companies, such as</a:t>
            </a:r>
          </a:p>
          <a:p>
            <a:pPr marL="690563" lvl="2"/>
            <a:r>
              <a:rPr lang="en-US" sz="2600" dirty="0"/>
              <a:t>Private funds not advised by a registered investment adviser</a:t>
            </a:r>
          </a:p>
          <a:p>
            <a:pPr marL="690563" lvl="2"/>
            <a:r>
              <a:rPr lang="en-US" sz="2600" dirty="0"/>
              <a:t>A joint venture if profit interests are awarded to employees</a:t>
            </a:r>
          </a:p>
          <a:p>
            <a:pPr marL="461963" lvl="2" indent="0">
              <a:buNone/>
            </a:pPr>
            <a:endParaRPr lang="en-US" sz="2600" dirty="0"/>
          </a:p>
          <a:p>
            <a:pPr marL="233363" lvl="1"/>
            <a:endParaRPr lang="en-US" sz="2400" dirty="0"/>
          </a:p>
          <a:p>
            <a:pPr marL="4763" lvl="1" indent="0">
              <a:buNone/>
            </a:pPr>
            <a:endParaRPr lang="en-US" dirty="0"/>
          </a:p>
          <a:p>
            <a:endParaRPr lang="en-US" dirty="0"/>
          </a:p>
        </p:txBody>
      </p:sp>
      <p:sp>
        <p:nvSpPr>
          <p:cNvPr id="5" name="Slide Number Placeholder 4">
            <a:extLst>
              <a:ext uri="{FF2B5EF4-FFF2-40B4-BE49-F238E27FC236}">
                <a16:creationId xmlns:a16="http://schemas.microsoft.com/office/drawing/2014/main" id="{66780264-D606-AF78-59BE-D937FDB57DDE}"/>
              </a:ext>
            </a:extLst>
          </p:cNvPr>
          <p:cNvSpPr>
            <a:spLocks noGrp="1"/>
          </p:cNvSpPr>
          <p:nvPr>
            <p:ph type="sldNum" sz="quarter" idx="4"/>
          </p:nvPr>
        </p:nvSpPr>
        <p:spPr/>
        <p:txBody>
          <a:bodyPr/>
          <a:lstStyle/>
          <a:p>
            <a:fld id="{975F859B-2565-4C4B-8F59-CDA04D02ECAD}" type="slidenum">
              <a:rPr lang="en-US" smtClean="0"/>
              <a:pPr/>
              <a:t>22</a:t>
            </a:fld>
            <a:endParaRPr lang="en-US" dirty="0"/>
          </a:p>
        </p:txBody>
      </p:sp>
    </p:spTree>
    <p:extLst>
      <p:ext uri="{BB962C8B-B14F-4D97-AF65-F5344CB8AC3E}">
        <p14:creationId xmlns:p14="http://schemas.microsoft.com/office/powerpoint/2010/main" val="263317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 on document with pen">
            <a:extLst>
              <a:ext uri="{FF2B5EF4-FFF2-40B4-BE49-F238E27FC236}">
                <a16:creationId xmlns:a16="http://schemas.microsoft.com/office/drawing/2014/main" id="{F3F6E80E-5908-BF75-7DE9-A3CC50E0EC01}"/>
              </a:ext>
            </a:extLst>
          </p:cNvPr>
          <p:cNvPicPr>
            <a:picLocks noChangeAspect="1"/>
          </p:cNvPicPr>
          <p:nvPr/>
        </p:nvPicPr>
        <p:blipFill rotWithShape="1">
          <a:blip r:embed="rId3"/>
          <a:srcRect t="1886" r="-1" b="14595"/>
          <a:stretch/>
        </p:blipFill>
        <p:spPr>
          <a:xfrm>
            <a:off x="20" y="54857"/>
            <a:ext cx="12203296" cy="6803143"/>
          </a:xfrm>
          <a:prstGeom prst="rect">
            <a:avLst/>
          </a:prstGeom>
          <a:noFill/>
        </p:spPr>
      </p:pic>
      <p:sp>
        <p:nvSpPr>
          <p:cNvPr id="14" name="Text Placeholder 2">
            <a:extLst>
              <a:ext uri="{FF2B5EF4-FFF2-40B4-BE49-F238E27FC236}">
                <a16:creationId xmlns:a16="http://schemas.microsoft.com/office/drawing/2014/main" id="{6416F708-092B-7CA3-B529-6B47D57E338A}"/>
              </a:ext>
            </a:extLst>
          </p:cNvPr>
          <p:cNvSpPr>
            <a:spLocks noGrp="1"/>
          </p:cNvSpPr>
          <p:nvPr>
            <p:ph type="body" sz="quarter" idx="27"/>
          </p:nvPr>
        </p:nvSpPr>
        <p:spPr>
          <a:xfrm>
            <a:off x="3306760" y="3602438"/>
            <a:ext cx="8896555" cy="2464599"/>
          </a:xfrm>
        </p:spPr>
        <p:txBody>
          <a:bodyPr/>
          <a:lstStyle/>
          <a:p>
            <a:endParaRPr lang="en-US" dirty="0"/>
          </a:p>
        </p:txBody>
      </p:sp>
      <p:sp>
        <p:nvSpPr>
          <p:cNvPr id="5" name="Title 4"/>
          <p:cNvSpPr>
            <a:spLocks noGrp="1"/>
          </p:cNvSpPr>
          <p:nvPr>
            <p:ph type="ctrTitle"/>
          </p:nvPr>
        </p:nvSpPr>
        <p:spPr>
          <a:xfrm>
            <a:off x="4334392" y="4010064"/>
            <a:ext cx="6841290" cy="1649345"/>
          </a:xfrm>
        </p:spPr>
        <p:txBody>
          <a:bodyPr anchor="ctr">
            <a:normAutofit/>
          </a:bodyPr>
          <a:lstStyle/>
          <a:p>
            <a:r>
              <a:rPr lang="en-US" dirty="0"/>
              <a:t>Contents of BOI Reports</a:t>
            </a:r>
          </a:p>
        </p:txBody>
      </p:sp>
    </p:spTree>
    <p:extLst>
      <p:ext uri="{BB962C8B-B14F-4D97-AF65-F5344CB8AC3E}">
        <p14:creationId xmlns:p14="http://schemas.microsoft.com/office/powerpoint/2010/main" val="97556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54BA74-BD20-D92C-7963-4A6EBEF72101}"/>
              </a:ext>
            </a:extLst>
          </p:cNvPr>
          <p:cNvSpPr>
            <a:spLocks noGrp="1"/>
          </p:cNvSpPr>
          <p:nvPr>
            <p:ph type="sldNum" sz="quarter" idx="4"/>
          </p:nvPr>
        </p:nvSpPr>
        <p:spPr/>
        <p:txBody>
          <a:bodyPr/>
          <a:lstStyle/>
          <a:p>
            <a:fld id="{975F859B-2565-4C4B-8F59-CDA04D02ECAD}" type="slidenum">
              <a:rPr lang="en-US" smtClean="0"/>
              <a:pPr/>
              <a:t>24</a:t>
            </a:fld>
            <a:endParaRPr lang="en-US" dirty="0"/>
          </a:p>
        </p:txBody>
      </p:sp>
      <p:pic>
        <p:nvPicPr>
          <p:cNvPr id="15" name="Picture 14" descr="A close-up of a document&#10;&#10;Description automatically generated">
            <a:extLst>
              <a:ext uri="{FF2B5EF4-FFF2-40B4-BE49-F238E27FC236}">
                <a16:creationId xmlns:a16="http://schemas.microsoft.com/office/drawing/2014/main" id="{F82C5FF0-A1E9-70D7-0030-467D29B71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75607" y="-615421"/>
            <a:ext cx="6401516" cy="8284315"/>
          </a:xfrm>
          <a:prstGeom prst="rect">
            <a:avLst/>
          </a:prstGeom>
        </p:spPr>
      </p:pic>
    </p:spTree>
    <p:extLst>
      <p:ext uri="{BB962C8B-B14F-4D97-AF65-F5344CB8AC3E}">
        <p14:creationId xmlns:p14="http://schemas.microsoft.com/office/powerpoint/2010/main" val="272123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54BA74-BD20-D92C-7963-4A6EBEF72101}"/>
              </a:ext>
            </a:extLst>
          </p:cNvPr>
          <p:cNvSpPr>
            <a:spLocks noGrp="1"/>
          </p:cNvSpPr>
          <p:nvPr>
            <p:ph type="sldNum" sz="quarter" idx="4"/>
          </p:nvPr>
        </p:nvSpPr>
        <p:spPr/>
        <p:txBody>
          <a:bodyPr/>
          <a:lstStyle/>
          <a:p>
            <a:fld id="{975F859B-2565-4C4B-8F59-CDA04D02ECAD}" type="slidenum">
              <a:rPr lang="en-US" smtClean="0"/>
              <a:pPr/>
              <a:t>25</a:t>
            </a:fld>
            <a:endParaRPr lang="en-US" dirty="0"/>
          </a:p>
        </p:txBody>
      </p:sp>
      <p:pic>
        <p:nvPicPr>
          <p:cNvPr id="3" name="Picture 2" descr="A close-up of a document&#10;&#10;Description automatically generated">
            <a:extLst>
              <a:ext uri="{FF2B5EF4-FFF2-40B4-BE49-F238E27FC236}">
                <a16:creationId xmlns:a16="http://schemas.microsoft.com/office/drawing/2014/main" id="{799F04A1-8B94-0E85-CA62-222B6295F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93533" y="-878406"/>
            <a:ext cx="6991513" cy="8750806"/>
          </a:xfrm>
          <a:prstGeom prst="rect">
            <a:avLst/>
          </a:prstGeom>
        </p:spPr>
      </p:pic>
    </p:spTree>
    <p:extLst>
      <p:ext uri="{BB962C8B-B14F-4D97-AF65-F5344CB8AC3E}">
        <p14:creationId xmlns:p14="http://schemas.microsoft.com/office/powerpoint/2010/main" val="325023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4BA80-63D2-6B32-6B76-DC4ADA305F47}"/>
              </a:ext>
            </a:extLst>
          </p:cNvPr>
          <p:cNvSpPr>
            <a:spLocks noGrp="1"/>
          </p:cNvSpPr>
          <p:nvPr>
            <p:ph type="title"/>
          </p:nvPr>
        </p:nvSpPr>
        <p:spPr/>
        <p:txBody>
          <a:bodyPr/>
          <a:lstStyle/>
          <a:p>
            <a:r>
              <a:rPr lang="en-US" b="1" dirty="0"/>
              <a:t>Contents of Report – Reporting Company</a:t>
            </a:r>
          </a:p>
        </p:txBody>
      </p:sp>
      <p:sp>
        <p:nvSpPr>
          <p:cNvPr id="3" name="Content Placeholder 2">
            <a:extLst>
              <a:ext uri="{FF2B5EF4-FFF2-40B4-BE49-F238E27FC236}">
                <a16:creationId xmlns:a16="http://schemas.microsoft.com/office/drawing/2014/main" id="{EDF4C908-9112-771A-C53A-B56D1077705A}"/>
              </a:ext>
            </a:extLst>
          </p:cNvPr>
          <p:cNvSpPr>
            <a:spLocks noGrp="1"/>
          </p:cNvSpPr>
          <p:nvPr>
            <p:ph idx="1"/>
          </p:nvPr>
        </p:nvSpPr>
        <p:spPr/>
        <p:txBody>
          <a:bodyPr/>
          <a:lstStyle/>
          <a:p>
            <a:r>
              <a:rPr lang="en-US" dirty="0"/>
              <a:t>Full legal name and any fictitious name (dba);</a:t>
            </a:r>
          </a:p>
          <a:p>
            <a:r>
              <a:rPr lang="en-US" dirty="0"/>
              <a:t>Street address of principal place of business or, for Foreign Reporting Company, primary location in United States;</a:t>
            </a:r>
          </a:p>
          <a:p>
            <a:r>
              <a:rPr lang="en-US" dirty="0"/>
              <a:t>Jurisdiction of formation;</a:t>
            </a:r>
          </a:p>
          <a:p>
            <a:r>
              <a:rPr lang="en-US" dirty="0"/>
              <a:t>For a Foreign Reporting Company, the State or Tribal jurisdiction where such company first registered; and</a:t>
            </a:r>
          </a:p>
          <a:p>
            <a:r>
              <a:rPr lang="en-US" dirty="0"/>
              <a:t>IRS Taxpayer Identification Number (TIN) (including an Employer Identification Number (EIN)) or where a Foreign Reporting Company has not been issued a TIN, a tax identification number issued by a foreign jurisdiction and the name of such jurisdiction.</a:t>
            </a:r>
          </a:p>
        </p:txBody>
      </p:sp>
      <p:sp>
        <p:nvSpPr>
          <p:cNvPr id="5" name="Slide Number Placeholder 4">
            <a:extLst>
              <a:ext uri="{FF2B5EF4-FFF2-40B4-BE49-F238E27FC236}">
                <a16:creationId xmlns:a16="http://schemas.microsoft.com/office/drawing/2014/main" id="{89DA49FE-73DC-7071-75E8-86234138173D}"/>
              </a:ext>
            </a:extLst>
          </p:cNvPr>
          <p:cNvSpPr>
            <a:spLocks noGrp="1"/>
          </p:cNvSpPr>
          <p:nvPr>
            <p:ph type="sldNum" sz="quarter" idx="4"/>
          </p:nvPr>
        </p:nvSpPr>
        <p:spPr/>
        <p:txBody>
          <a:bodyPr/>
          <a:lstStyle/>
          <a:p>
            <a:fld id="{975F859B-2565-4C4B-8F59-CDA04D02ECAD}" type="slidenum">
              <a:rPr lang="en-US" smtClean="0"/>
              <a:pPr/>
              <a:t>26</a:t>
            </a:fld>
            <a:endParaRPr lang="en-US" dirty="0"/>
          </a:p>
        </p:txBody>
      </p:sp>
    </p:spTree>
    <p:extLst>
      <p:ext uri="{BB962C8B-B14F-4D97-AF65-F5344CB8AC3E}">
        <p14:creationId xmlns:p14="http://schemas.microsoft.com/office/powerpoint/2010/main" val="249768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DDCE-9DDB-2223-0325-083EB82410B5}"/>
              </a:ext>
            </a:extLst>
          </p:cNvPr>
          <p:cNvSpPr>
            <a:spLocks noGrp="1"/>
          </p:cNvSpPr>
          <p:nvPr>
            <p:ph type="title"/>
          </p:nvPr>
        </p:nvSpPr>
        <p:spPr/>
        <p:txBody>
          <a:bodyPr/>
          <a:lstStyle/>
          <a:p>
            <a:r>
              <a:rPr lang="en-US" b="1" dirty="0"/>
              <a:t>Contents of Report - Beneficial Owners</a:t>
            </a:r>
          </a:p>
        </p:txBody>
      </p:sp>
      <p:sp>
        <p:nvSpPr>
          <p:cNvPr id="3" name="Content Placeholder 2">
            <a:extLst>
              <a:ext uri="{FF2B5EF4-FFF2-40B4-BE49-F238E27FC236}">
                <a16:creationId xmlns:a16="http://schemas.microsoft.com/office/drawing/2014/main" id="{BF344551-4144-EB25-4A2E-C822955FD55E}"/>
              </a:ext>
            </a:extLst>
          </p:cNvPr>
          <p:cNvSpPr>
            <a:spLocks noGrp="1"/>
          </p:cNvSpPr>
          <p:nvPr>
            <p:ph idx="1"/>
          </p:nvPr>
        </p:nvSpPr>
        <p:spPr/>
        <p:txBody>
          <a:bodyPr/>
          <a:lstStyle/>
          <a:p>
            <a:r>
              <a:rPr lang="en-US" dirty="0"/>
              <a:t>Full legal name;</a:t>
            </a:r>
          </a:p>
          <a:p>
            <a:r>
              <a:rPr lang="en-US" dirty="0"/>
              <a:t>Date of birth;</a:t>
            </a:r>
          </a:p>
          <a:p>
            <a:r>
              <a:rPr lang="en-US" dirty="0"/>
              <a:t>Residential street address;</a:t>
            </a:r>
          </a:p>
          <a:p>
            <a:r>
              <a:rPr lang="en-US" dirty="0"/>
              <a:t>A unique identifying number and the issuing jurisdiction from certain government-issued IDs (US passport, State ID, driver’s license, foreign government passport); and</a:t>
            </a:r>
          </a:p>
          <a:p>
            <a:r>
              <a:rPr lang="en-US" dirty="0"/>
              <a:t>An image of the document from which the unique identifying number was obtained.</a:t>
            </a:r>
          </a:p>
          <a:p>
            <a:endParaRPr lang="en-US" dirty="0"/>
          </a:p>
        </p:txBody>
      </p:sp>
      <p:sp>
        <p:nvSpPr>
          <p:cNvPr id="5" name="Slide Number Placeholder 4">
            <a:extLst>
              <a:ext uri="{FF2B5EF4-FFF2-40B4-BE49-F238E27FC236}">
                <a16:creationId xmlns:a16="http://schemas.microsoft.com/office/drawing/2014/main" id="{04D2A294-6429-5BA1-F186-6B4713F2339C}"/>
              </a:ext>
            </a:extLst>
          </p:cNvPr>
          <p:cNvSpPr>
            <a:spLocks noGrp="1"/>
          </p:cNvSpPr>
          <p:nvPr>
            <p:ph type="sldNum" sz="quarter" idx="4"/>
          </p:nvPr>
        </p:nvSpPr>
        <p:spPr/>
        <p:txBody>
          <a:bodyPr/>
          <a:lstStyle/>
          <a:p>
            <a:fld id="{975F859B-2565-4C4B-8F59-CDA04D02ECAD}" type="slidenum">
              <a:rPr lang="en-US" smtClean="0"/>
              <a:pPr/>
              <a:t>27</a:t>
            </a:fld>
            <a:endParaRPr lang="en-US" dirty="0"/>
          </a:p>
        </p:txBody>
      </p:sp>
    </p:spTree>
    <p:extLst>
      <p:ext uri="{BB962C8B-B14F-4D97-AF65-F5344CB8AC3E}">
        <p14:creationId xmlns:p14="http://schemas.microsoft.com/office/powerpoint/2010/main" val="144094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2461-06FE-3A48-7DE1-CE356F3B441D}"/>
              </a:ext>
            </a:extLst>
          </p:cNvPr>
          <p:cNvSpPr>
            <a:spLocks noGrp="1"/>
          </p:cNvSpPr>
          <p:nvPr>
            <p:ph type="title"/>
          </p:nvPr>
        </p:nvSpPr>
        <p:spPr/>
        <p:txBody>
          <a:bodyPr/>
          <a:lstStyle/>
          <a:p>
            <a:r>
              <a:rPr lang="en-US" b="1" dirty="0"/>
              <a:t>Unknown Beneficial Owner Information</a:t>
            </a:r>
          </a:p>
        </p:txBody>
      </p:sp>
      <p:sp>
        <p:nvSpPr>
          <p:cNvPr id="3" name="Content Placeholder 2">
            <a:extLst>
              <a:ext uri="{FF2B5EF4-FFF2-40B4-BE49-F238E27FC236}">
                <a16:creationId xmlns:a16="http://schemas.microsoft.com/office/drawing/2014/main" id="{D241557A-E615-E564-DBE8-69EDA048EB1D}"/>
              </a:ext>
            </a:extLst>
          </p:cNvPr>
          <p:cNvSpPr>
            <a:spLocks noGrp="1"/>
          </p:cNvSpPr>
          <p:nvPr>
            <p:ph idx="1"/>
          </p:nvPr>
        </p:nvSpPr>
        <p:spPr/>
        <p:txBody>
          <a:bodyPr/>
          <a:lstStyle/>
          <a:p>
            <a:r>
              <a:rPr lang="en-US" dirty="0">
                <a:latin typeface="+mj-lt"/>
              </a:rPr>
              <a:t>“Unknown” checkboxes</a:t>
            </a:r>
          </a:p>
          <a:p>
            <a:r>
              <a:rPr lang="en-US" dirty="0">
                <a:latin typeface="+mj-lt"/>
              </a:rPr>
              <a:t>Perceived as optional</a:t>
            </a:r>
          </a:p>
          <a:p>
            <a:r>
              <a:rPr lang="en-US" dirty="0">
                <a:solidFill>
                  <a:srgbClr val="494949"/>
                </a:solidFill>
                <a:latin typeface="+mj-lt"/>
              </a:rPr>
              <a:t>Proposed drop-down boxes (NRPM September 30, 2023) </a:t>
            </a:r>
            <a:r>
              <a:rPr lang="en-US" b="0" i="0" dirty="0">
                <a:solidFill>
                  <a:srgbClr val="494949"/>
                </a:solidFill>
                <a:effectLst/>
                <a:latin typeface="+mj-lt"/>
              </a:rPr>
              <a:t>“(but not limited to), “Cannot Contact BO”; “BO Unresponsive”; “BO Refused to Provide”; and “Third Party Refused to Provide.”</a:t>
            </a:r>
          </a:p>
          <a:p>
            <a:r>
              <a:rPr lang="en-US" dirty="0">
                <a:solidFill>
                  <a:srgbClr val="494949"/>
                </a:solidFill>
                <a:latin typeface="+mj-lt"/>
              </a:rPr>
              <a:t>Collects information on filing difficulties</a:t>
            </a:r>
            <a:endParaRPr lang="en-US" dirty="0">
              <a:latin typeface="+mj-lt"/>
            </a:endParaRPr>
          </a:p>
          <a:p>
            <a:r>
              <a:rPr lang="en-US" b="0" i="0" dirty="0">
                <a:solidFill>
                  <a:srgbClr val="494949"/>
                </a:solidFill>
                <a:effectLst/>
                <a:latin typeface="+mj-lt"/>
              </a:rPr>
              <a:t>“[d]rop-down options will not be included in the other sections of the form (e.g., Reporting Company Section and Company Applicant(s) Section).”</a:t>
            </a:r>
            <a:endParaRPr lang="en-US" dirty="0">
              <a:latin typeface="+mj-lt"/>
            </a:endParaRPr>
          </a:p>
          <a:p>
            <a:endParaRPr lang="en-US" dirty="0"/>
          </a:p>
        </p:txBody>
      </p:sp>
      <p:sp>
        <p:nvSpPr>
          <p:cNvPr id="5" name="Slide Number Placeholder 4">
            <a:extLst>
              <a:ext uri="{FF2B5EF4-FFF2-40B4-BE49-F238E27FC236}">
                <a16:creationId xmlns:a16="http://schemas.microsoft.com/office/drawing/2014/main" id="{ADFC2167-D57E-C1D2-3B4D-2B1FEA24512C}"/>
              </a:ext>
            </a:extLst>
          </p:cNvPr>
          <p:cNvSpPr>
            <a:spLocks noGrp="1"/>
          </p:cNvSpPr>
          <p:nvPr>
            <p:ph type="sldNum" sz="quarter" idx="4"/>
          </p:nvPr>
        </p:nvSpPr>
        <p:spPr/>
        <p:txBody>
          <a:bodyPr/>
          <a:lstStyle/>
          <a:p>
            <a:fld id="{975F859B-2565-4C4B-8F59-CDA04D02ECAD}" type="slidenum">
              <a:rPr lang="en-US" smtClean="0"/>
              <a:pPr/>
              <a:t>28</a:t>
            </a:fld>
            <a:endParaRPr lang="en-US" dirty="0"/>
          </a:p>
        </p:txBody>
      </p:sp>
    </p:spTree>
    <p:extLst>
      <p:ext uri="{BB962C8B-B14F-4D97-AF65-F5344CB8AC3E}">
        <p14:creationId xmlns:p14="http://schemas.microsoft.com/office/powerpoint/2010/main" val="108576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2461-06FE-3A48-7DE1-CE356F3B441D}"/>
              </a:ext>
            </a:extLst>
          </p:cNvPr>
          <p:cNvSpPr>
            <a:spLocks noGrp="1"/>
          </p:cNvSpPr>
          <p:nvPr>
            <p:ph type="title"/>
          </p:nvPr>
        </p:nvSpPr>
        <p:spPr/>
        <p:txBody>
          <a:bodyPr/>
          <a:lstStyle/>
          <a:p>
            <a:r>
              <a:rPr lang="en-US" b="1" dirty="0"/>
              <a:t>Contents of Report – Company Applicants</a:t>
            </a:r>
          </a:p>
        </p:txBody>
      </p:sp>
      <p:sp>
        <p:nvSpPr>
          <p:cNvPr id="3" name="Content Placeholder 2">
            <a:extLst>
              <a:ext uri="{FF2B5EF4-FFF2-40B4-BE49-F238E27FC236}">
                <a16:creationId xmlns:a16="http://schemas.microsoft.com/office/drawing/2014/main" id="{D241557A-E615-E564-DBE8-69EDA048EB1D}"/>
              </a:ext>
            </a:extLst>
          </p:cNvPr>
          <p:cNvSpPr>
            <a:spLocks noGrp="1"/>
          </p:cNvSpPr>
          <p:nvPr>
            <p:ph idx="1"/>
          </p:nvPr>
        </p:nvSpPr>
        <p:spPr/>
        <p:txBody>
          <a:bodyPr/>
          <a:lstStyle/>
          <a:p>
            <a:r>
              <a:rPr lang="en-US" dirty="0"/>
              <a:t>Only required for entities created on or after January 1, 2024</a:t>
            </a:r>
          </a:p>
          <a:p>
            <a:r>
              <a:rPr lang="en-US" dirty="0"/>
              <a:t>The same information that is required for beneficial owners, except a company applicant who forms or registers an entity in the course of such company applicant's business, in which case the street address of such business must be reported.</a:t>
            </a:r>
          </a:p>
          <a:p>
            <a:endParaRPr lang="en-US" dirty="0"/>
          </a:p>
        </p:txBody>
      </p:sp>
      <p:sp>
        <p:nvSpPr>
          <p:cNvPr id="5" name="Slide Number Placeholder 4">
            <a:extLst>
              <a:ext uri="{FF2B5EF4-FFF2-40B4-BE49-F238E27FC236}">
                <a16:creationId xmlns:a16="http://schemas.microsoft.com/office/drawing/2014/main" id="{ADFC2167-D57E-C1D2-3B4D-2B1FEA24512C}"/>
              </a:ext>
            </a:extLst>
          </p:cNvPr>
          <p:cNvSpPr>
            <a:spLocks noGrp="1"/>
          </p:cNvSpPr>
          <p:nvPr>
            <p:ph type="sldNum" sz="quarter" idx="4"/>
          </p:nvPr>
        </p:nvSpPr>
        <p:spPr/>
        <p:txBody>
          <a:bodyPr/>
          <a:lstStyle/>
          <a:p>
            <a:fld id="{975F859B-2565-4C4B-8F59-CDA04D02ECAD}" type="slidenum">
              <a:rPr lang="en-US" smtClean="0"/>
              <a:pPr/>
              <a:t>29</a:t>
            </a:fld>
            <a:endParaRPr lang="en-US" dirty="0"/>
          </a:p>
        </p:txBody>
      </p:sp>
    </p:spTree>
    <p:extLst>
      <p:ext uri="{BB962C8B-B14F-4D97-AF65-F5344CB8AC3E}">
        <p14:creationId xmlns:p14="http://schemas.microsoft.com/office/powerpoint/2010/main" val="71247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5BD7DF8-DB7D-0E83-C448-E26101C99A7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620" b="2620"/>
          <a:stretch/>
        </p:blipFill>
        <p:spPr>
          <a:xfrm>
            <a:off x="0" y="54857"/>
            <a:ext cx="12223709" cy="6803143"/>
          </a:xfrm>
        </p:spPr>
      </p:pic>
      <p:sp>
        <p:nvSpPr>
          <p:cNvPr id="21" name="Text Placeholder 20">
            <a:extLst>
              <a:ext uri="{FF2B5EF4-FFF2-40B4-BE49-F238E27FC236}">
                <a16:creationId xmlns:a16="http://schemas.microsoft.com/office/drawing/2014/main" id="{62D562A4-DAC4-4B65-8A5A-A1C1D06F2AE8}"/>
              </a:ext>
            </a:extLst>
          </p:cNvPr>
          <p:cNvSpPr>
            <a:spLocks noGrp="1"/>
          </p:cNvSpPr>
          <p:nvPr>
            <p:ph type="body" sz="quarter" idx="36"/>
          </p:nvPr>
        </p:nvSpPr>
        <p:spPr/>
        <p:txBody>
          <a:bodyPr/>
          <a:lstStyle/>
          <a:p>
            <a:endParaRPr lang="en-US" dirty="0"/>
          </a:p>
          <a:p>
            <a:endParaRPr lang="en-US" dirty="0"/>
          </a:p>
        </p:txBody>
      </p:sp>
      <p:sp>
        <p:nvSpPr>
          <p:cNvPr id="6" name="Content Placeholder 5"/>
          <p:cNvSpPr>
            <a:spLocks noGrp="1"/>
          </p:cNvSpPr>
          <p:nvPr>
            <p:ph sz="half" idx="35"/>
          </p:nvPr>
        </p:nvSpPr>
        <p:spPr/>
        <p:txBody>
          <a:bodyPr/>
          <a:lstStyle/>
          <a:p>
            <a:r>
              <a:rPr lang="en-US" dirty="0"/>
              <a:t>First item on our agenda</a:t>
            </a:r>
          </a:p>
          <a:p>
            <a:r>
              <a:rPr lang="en-US" dirty="0"/>
              <a:t>Second item on our agenda</a:t>
            </a:r>
          </a:p>
          <a:p>
            <a:r>
              <a:rPr lang="en-US" dirty="0"/>
              <a:t>Third item on our agenda</a:t>
            </a:r>
          </a:p>
          <a:p>
            <a:r>
              <a:rPr lang="en-US" dirty="0"/>
              <a:t>Fourth item on our agenda</a:t>
            </a:r>
          </a:p>
          <a:p>
            <a:r>
              <a:rPr lang="en-US" dirty="0"/>
              <a:t>Fifth item on our agenda</a:t>
            </a:r>
          </a:p>
        </p:txBody>
      </p:sp>
      <p:sp>
        <p:nvSpPr>
          <p:cNvPr id="5" name="Title 4"/>
          <p:cNvSpPr>
            <a:spLocks noGrp="1"/>
          </p:cNvSpPr>
          <p:nvPr>
            <p:ph type="title"/>
          </p:nvPr>
        </p:nvSpPr>
        <p:spPr>
          <a:xfrm>
            <a:off x="6362741" y="-14650"/>
            <a:ext cx="4254590" cy="1068103"/>
          </a:xfrm>
        </p:spPr>
        <p:txBody>
          <a:bodyPr/>
          <a:lstStyle/>
          <a:p>
            <a:r>
              <a:rPr lang="en-US" dirty="0"/>
              <a:t>Today’s Agenda</a:t>
            </a:r>
          </a:p>
        </p:txBody>
      </p:sp>
      <p:sp>
        <p:nvSpPr>
          <p:cNvPr id="22" name="Text Placeholder 21">
            <a:extLst>
              <a:ext uri="{FF2B5EF4-FFF2-40B4-BE49-F238E27FC236}">
                <a16:creationId xmlns:a16="http://schemas.microsoft.com/office/drawing/2014/main" id="{EA3F989F-E403-45A6-9545-8BE1D30D1F9C}"/>
              </a:ext>
            </a:extLst>
          </p:cNvPr>
          <p:cNvSpPr>
            <a:spLocks noGrp="1"/>
          </p:cNvSpPr>
          <p:nvPr>
            <p:ph type="body" sz="quarter" idx="38"/>
          </p:nvPr>
        </p:nvSpPr>
        <p:spPr>
          <a:xfrm>
            <a:off x="6449238" y="1225225"/>
            <a:ext cx="5213768" cy="5212645"/>
          </a:xfrm>
        </p:spPr>
        <p:txBody>
          <a:bodyPr/>
          <a:lstStyle/>
          <a:p>
            <a:pPr marL="342900" indent="-342900">
              <a:spcBef>
                <a:spcPts val="1200"/>
              </a:spcBef>
              <a:buFont typeface="+mj-lt"/>
              <a:buAutoNum type="arabicPeriod"/>
            </a:pPr>
            <a:r>
              <a:rPr lang="en-US" sz="2000" b="1" dirty="0">
                <a:solidFill>
                  <a:schemeClr val="tx2"/>
                </a:solidFill>
              </a:rPr>
              <a:t>Background</a:t>
            </a:r>
          </a:p>
          <a:p>
            <a:pPr marL="342900" indent="-342900">
              <a:spcBef>
                <a:spcPts val="1200"/>
              </a:spcBef>
              <a:buFont typeface="+mj-lt"/>
              <a:buAutoNum type="arabicPeriod"/>
            </a:pPr>
            <a:r>
              <a:rPr lang="en-US" sz="2000" b="1" dirty="0">
                <a:solidFill>
                  <a:schemeClr val="tx2"/>
                </a:solidFill>
              </a:rPr>
              <a:t>Key Dates</a:t>
            </a:r>
          </a:p>
          <a:p>
            <a:pPr marL="342900" indent="-342900">
              <a:spcBef>
                <a:spcPts val="1200"/>
              </a:spcBef>
              <a:buFont typeface="+mj-lt"/>
              <a:buAutoNum type="arabicPeriod"/>
            </a:pPr>
            <a:r>
              <a:rPr lang="en-US" sz="2000" b="1" dirty="0">
                <a:solidFill>
                  <a:schemeClr val="tx2"/>
                </a:solidFill>
              </a:rPr>
              <a:t>Reporting Companies</a:t>
            </a:r>
          </a:p>
          <a:p>
            <a:pPr marL="342900" indent="-342900">
              <a:spcBef>
                <a:spcPts val="1200"/>
              </a:spcBef>
              <a:buFont typeface="+mj-lt"/>
              <a:buAutoNum type="arabicPeriod"/>
            </a:pPr>
            <a:r>
              <a:rPr lang="en-US" sz="2000" b="1" dirty="0">
                <a:solidFill>
                  <a:schemeClr val="tx2"/>
                </a:solidFill>
              </a:rPr>
              <a:t>Contents of BOI Reports</a:t>
            </a:r>
          </a:p>
          <a:p>
            <a:pPr marL="342900" indent="-342900">
              <a:spcBef>
                <a:spcPts val="1200"/>
              </a:spcBef>
              <a:buFont typeface="+mj-lt"/>
              <a:buAutoNum type="arabicPeriod"/>
            </a:pPr>
            <a:r>
              <a:rPr lang="en-US" sz="2000" b="1" dirty="0">
                <a:solidFill>
                  <a:schemeClr val="tx2"/>
                </a:solidFill>
              </a:rPr>
              <a:t>Filing Process</a:t>
            </a:r>
          </a:p>
          <a:p>
            <a:pPr marL="342900" indent="-342900">
              <a:spcBef>
                <a:spcPts val="1200"/>
              </a:spcBef>
              <a:buFont typeface="+mj-lt"/>
              <a:buAutoNum type="arabicPeriod"/>
            </a:pPr>
            <a:r>
              <a:rPr lang="en-US" sz="2000" b="1" dirty="0">
                <a:solidFill>
                  <a:schemeClr val="tx2"/>
                </a:solidFill>
              </a:rPr>
              <a:t>Who Are Beneficial Owners?</a:t>
            </a:r>
          </a:p>
          <a:p>
            <a:pPr marL="342900" indent="-342900">
              <a:spcBef>
                <a:spcPts val="1200"/>
              </a:spcBef>
              <a:buFont typeface="+mj-lt"/>
              <a:buAutoNum type="arabicPeriod"/>
            </a:pPr>
            <a:r>
              <a:rPr lang="en-US" sz="2000" b="1" dirty="0">
                <a:solidFill>
                  <a:schemeClr val="tx2"/>
                </a:solidFill>
              </a:rPr>
              <a:t>Who is a Company Applicant?</a:t>
            </a:r>
          </a:p>
          <a:p>
            <a:pPr marL="342900" indent="-342900">
              <a:spcBef>
                <a:spcPts val="1200"/>
              </a:spcBef>
              <a:buFont typeface="+mj-lt"/>
              <a:buAutoNum type="arabicPeriod"/>
            </a:pPr>
            <a:r>
              <a:rPr lang="en-US" sz="2000" b="1" dirty="0">
                <a:solidFill>
                  <a:schemeClr val="tx2"/>
                </a:solidFill>
              </a:rPr>
              <a:t>Obligations to Update BOI Reports</a:t>
            </a:r>
          </a:p>
          <a:p>
            <a:pPr marL="342900" indent="-342900">
              <a:spcBef>
                <a:spcPts val="1200"/>
              </a:spcBef>
              <a:buFont typeface="+mj-lt"/>
              <a:buAutoNum type="arabicPeriod"/>
            </a:pPr>
            <a:r>
              <a:rPr lang="en-US" sz="2000" b="1" dirty="0">
                <a:solidFill>
                  <a:schemeClr val="tx2"/>
                </a:solidFill>
              </a:rPr>
              <a:t>Penalties for Violations</a:t>
            </a:r>
          </a:p>
          <a:p>
            <a:pPr marL="342900" indent="-342900">
              <a:spcBef>
                <a:spcPts val="1200"/>
              </a:spcBef>
              <a:buFont typeface="+mj-lt"/>
              <a:buAutoNum type="arabicPeriod"/>
            </a:pPr>
            <a:r>
              <a:rPr lang="en-US" sz="2000" b="1" dirty="0">
                <a:solidFill>
                  <a:schemeClr val="tx2"/>
                </a:solidFill>
              </a:rPr>
              <a:t>Access to Information</a:t>
            </a:r>
          </a:p>
          <a:p>
            <a:pPr marL="342900" indent="-342900">
              <a:spcBef>
                <a:spcPts val="1200"/>
              </a:spcBef>
              <a:buFont typeface="+mj-lt"/>
              <a:buAutoNum type="arabicPeriod"/>
            </a:pPr>
            <a:r>
              <a:rPr lang="en-US" sz="2000" b="1" dirty="0">
                <a:solidFill>
                  <a:schemeClr val="tx2"/>
                </a:solidFill>
              </a:rPr>
              <a:t>Possible Variables</a:t>
            </a:r>
          </a:p>
          <a:p>
            <a:pPr marL="342900" indent="-342900">
              <a:spcBef>
                <a:spcPts val="1200"/>
              </a:spcBef>
              <a:buFont typeface="+mj-lt"/>
              <a:buAutoNum type="arabicPeriod"/>
            </a:pPr>
            <a:r>
              <a:rPr lang="en-US" sz="2000" b="1" dirty="0">
                <a:solidFill>
                  <a:schemeClr val="tx2"/>
                </a:solidFill>
              </a:rPr>
              <a:t>What You Should be Doing Now</a:t>
            </a:r>
          </a:p>
          <a:p>
            <a:pPr marL="342900" indent="-342900">
              <a:spcBef>
                <a:spcPts val="1200"/>
              </a:spcBef>
              <a:buFont typeface="+mj-lt"/>
              <a:buAutoNum type="arabicPeriod"/>
            </a:pPr>
            <a:r>
              <a:rPr lang="en-US" sz="2000" b="1" dirty="0">
                <a:solidFill>
                  <a:schemeClr val="tx2"/>
                </a:solidFill>
              </a:rPr>
              <a:t>Questions</a:t>
            </a:r>
          </a:p>
        </p:txBody>
      </p:sp>
    </p:spTree>
    <p:extLst>
      <p:ext uri="{BB962C8B-B14F-4D97-AF65-F5344CB8AC3E}">
        <p14:creationId xmlns:p14="http://schemas.microsoft.com/office/powerpoint/2010/main" val="95136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31CC-BB08-D340-7ECB-9DEAB722A4D6}"/>
              </a:ext>
            </a:extLst>
          </p:cNvPr>
          <p:cNvSpPr>
            <a:spLocks noGrp="1"/>
          </p:cNvSpPr>
          <p:nvPr>
            <p:ph type="title"/>
          </p:nvPr>
        </p:nvSpPr>
        <p:spPr/>
        <p:txBody>
          <a:bodyPr/>
          <a:lstStyle/>
          <a:p>
            <a:r>
              <a:rPr lang="en-US" b="1" dirty="0"/>
              <a:t>Contents of Report – FinCEN Identifier</a:t>
            </a:r>
          </a:p>
        </p:txBody>
      </p:sp>
      <p:sp>
        <p:nvSpPr>
          <p:cNvPr id="3" name="Content Placeholder 2">
            <a:extLst>
              <a:ext uri="{FF2B5EF4-FFF2-40B4-BE49-F238E27FC236}">
                <a16:creationId xmlns:a16="http://schemas.microsoft.com/office/drawing/2014/main" id="{54433AC0-71F4-22CB-24B1-78F068EA5CD3}"/>
              </a:ext>
            </a:extLst>
          </p:cNvPr>
          <p:cNvSpPr>
            <a:spLocks noGrp="1"/>
          </p:cNvSpPr>
          <p:nvPr>
            <p:ph idx="1"/>
          </p:nvPr>
        </p:nvSpPr>
        <p:spPr/>
        <p:txBody>
          <a:bodyPr/>
          <a:lstStyle/>
          <a:p>
            <a:r>
              <a:rPr lang="en-US" dirty="0"/>
              <a:t>A beneficial owner or company applicant can obtain from FinCEN a FinCEN identifier which the Reporting Company can include in its report instead of the specific identifying information required in a report.</a:t>
            </a:r>
          </a:p>
          <a:p>
            <a:r>
              <a:rPr lang="en-US" dirty="0"/>
              <a:t> A Reporting Company may also obtain a FinCEN identifier by submitting to FinCEN an application at or after the time that the entity submits an initial report. </a:t>
            </a:r>
          </a:p>
          <a:p>
            <a:endParaRPr lang="en-US" dirty="0"/>
          </a:p>
        </p:txBody>
      </p:sp>
      <p:sp>
        <p:nvSpPr>
          <p:cNvPr id="5" name="Slide Number Placeholder 4">
            <a:extLst>
              <a:ext uri="{FF2B5EF4-FFF2-40B4-BE49-F238E27FC236}">
                <a16:creationId xmlns:a16="http://schemas.microsoft.com/office/drawing/2014/main" id="{FB84D4E7-F30E-1729-32EB-DF83B9D3329E}"/>
              </a:ext>
            </a:extLst>
          </p:cNvPr>
          <p:cNvSpPr>
            <a:spLocks noGrp="1"/>
          </p:cNvSpPr>
          <p:nvPr>
            <p:ph type="sldNum" sz="quarter" idx="4"/>
          </p:nvPr>
        </p:nvSpPr>
        <p:spPr/>
        <p:txBody>
          <a:bodyPr/>
          <a:lstStyle/>
          <a:p>
            <a:fld id="{975F859B-2565-4C4B-8F59-CDA04D02ECAD}" type="slidenum">
              <a:rPr lang="en-US" smtClean="0"/>
              <a:pPr/>
              <a:t>30</a:t>
            </a:fld>
            <a:endParaRPr lang="en-US" dirty="0"/>
          </a:p>
        </p:txBody>
      </p:sp>
      <p:sp>
        <p:nvSpPr>
          <p:cNvPr id="6" name="Title 1">
            <a:extLst>
              <a:ext uri="{FF2B5EF4-FFF2-40B4-BE49-F238E27FC236}">
                <a16:creationId xmlns:a16="http://schemas.microsoft.com/office/drawing/2014/main" id="{E7A54875-941C-C555-F2CE-1AAFDF539CDC}"/>
              </a:ext>
            </a:extLst>
          </p:cNvPr>
          <p:cNvSpPr txBox="1">
            <a:spLocks/>
          </p:cNvSpPr>
          <p:nvPr/>
        </p:nvSpPr>
        <p:spPr>
          <a:xfrm>
            <a:off x="625642" y="3572081"/>
            <a:ext cx="10972800" cy="86719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b="1" dirty="0"/>
              <a:t>Third-Party Providers</a:t>
            </a:r>
          </a:p>
        </p:txBody>
      </p:sp>
      <p:sp>
        <p:nvSpPr>
          <p:cNvPr id="7" name="Content Placeholder 2">
            <a:extLst>
              <a:ext uri="{FF2B5EF4-FFF2-40B4-BE49-F238E27FC236}">
                <a16:creationId xmlns:a16="http://schemas.microsoft.com/office/drawing/2014/main" id="{6B5DCD12-CC6E-4AF4-4F29-BFC01B5095B2}"/>
              </a:ext>
            </a:extLst>
          </p:cNvPr>
          <p:cNvSpPr txBox="1">
            <a:spLocks/>
          </p:cNvSpPr>
          <p:nvPr/>
        </p:nvSpPr>
        <p:spPr>
          <a:xfrm>
            <a:off x="609600" y="4509345"/>
            <a:ext cx="10972800" cy="1468457"/>
          </a:xfrm>
          <a:prstGeom prst="rect">
            <a:avLst/>
          </a:prstGeom>
        </p:spPr>
        <p:txBody>
          <a:bodyPr vert="horz" lIns="0" tIns="0" rIns="0" bIns="0" rtlCol="0">
            <a:noAutofit/>
          </a:bodyPr>
          <a:lstStyle>
            <a:lvl1pPr marL="288925" indent="-288925" algn="l" defTabSz="914400" rtl="0" eaLnBrk="1" latinLnBrk="0" hangingPunct="1">
              <a:lnSpc>
                <a:spcPct val="90000"/>
              </a:lnSpc>
              <a:spcBef>
                <a:spcPts val="1400"/>
              </a:spcBef>
              <a:buClr>
                <a:schemeClr val="tx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1400"/>
              </a:spcBef>
              <a:buClr>
                <a:schemeClr val="tx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400"/>
              </a:spcBef>
              <a:buClr>
                <a:schemeClr val="tx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a:t>
            </a:r>
            <a:r>
              <a:rPr lang="en-US" b="0" i="0" dirty="0">
                <a:solidFill>
                  <a:srgbClr val="333333"/>
                </a:solidFill>
                <a:effectLst/>
                <a:latin typeface="+mj-lt"/>
              </a:rPr>
              <a:t>Third-party service providers will have the ability to submit the reports via FinCEN’s e-Filing system and/or an Application Programming Interface (API). Technical specifications for the API will be made available at a later date.” (FAQ N.1.)</a:t>
            </a:r>
            <a:endParaRPr lang="en-US" dirty="0">
              <a:latin typeface="+mj-lt"/>
            </a:endParaRPr>
          </a:p>
        </p:txBody>
      </p:sp>
    </p:spTree>
    <p:extLst>
      <p:ext uri="{BB962C8B-B14F-4D97-AF65-F5344CB8AC3E}">
        <p14:creationId xmlns:p14="http://schemas.microsoft.com/office/powerpoint/2010/main" val="192892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649B-6969-97CE-803B-9F92A249FFD5}"/>
              </a:ext>
            </a:extLst>
          </p:cNvPr>
          <p:cNvSpPr>
            <a:spLocks noGrp="1"/>
          </p:cNvSpPr>
          <p:nvPr>
            <p:ph type="title"/>
          </p:nvPr>
        </p:nvSpPr>
        <p:spPr/>
        <p:txBody>
          <a:bodyPr/>
          <a:lstStyle/>
          <a:p>
            <a:r>
              <a:rPr lang="en-US" b="1" dirty="0"/>
              <a:t>Contents of Report – Certification </a:t>
            </a:r>
          </a:p>
        </p:txBody>
      </p:sp>
      <p:sp>
        <p:nvSpPr>
          <p:cNvPr id="3" name="Content Placeholder 2">
            <a:extLst>
              <a:ext uri="{FF2B5EF4-FFF2-40B4-BE49-F238E27FC236}">
                <a16:creationId xmlns:a16="http://schemas.microsoft.com/office/drawing/2014/main" id="{888A8ED4-CDE5-CD20-9942-CBD02752AA02}"/>
              </a:ext>
            </a:extLst>
          </p:cNvPr>
          <p:cNvSpPr>
            <a:spLocks noGrp="1"/>
          </p:cNvSpPr>
          <p:nvPr>
            <p:ph idx="1"/>
          </p:nvPr>
        </p:nvSpPr>
        <p:spPr/>
        <p:txBody>
          <a:bodyPr/>
          <a:lstStyle/>
          <a:p>
            <a:r>
              <a:rPr lang="en-US" dirty="0"/>
              <a:t>The Reporting Company must certify that the information provided is “true, correct, and complete.” </a:t>
            </a:r>
          </a:p>
          <a:p>
            <a:r>
              <a:rPr lang="en-US" dirty="0"/>
              <a:t>This certification requires the Reporting Company to certify the accuracy of information provided to it by third parties.</a:t>
            </a:r>
          </a:p>
          <a:p>
            <a:pPr marL="457200" lvl="1" indent="0">
              <a:buNone/>
            </a:pPr>
            <a:r>
              <a:rPr lang="en-US" dirty="0"/>
              <a:t> “</a:t>
            </a:r>
            <a:r>
              <a:rPr lang="en-US" i="1" dirty="0"/>
              <a:t>FinCEN believes that it is reasonable to require reporting companies to certify the accuracy and completeness of their own reports, and it is appropriate to expect that reporting companies will take care to verify the information they receive from their beneficial owners and applicants before they report it to FinCEN</a:t>
            </a:r>
            <a:r>
              <a:rPr lang="en-US" dirty="0"/>
              <a:t>.” </a:t>
            </a:r>
          </a:p>
          <a:p>
            <a:endParaRPr lang="en-US" dirty="0"/>
          </a:p>
        </p:txBody>
      </p:sp>
      <p:sp>
        <p:nvSpPr>
          <p:cNvPr id="5" name="Slide Number Placeholder 4">
            <a:extLst>
              <a:ext uri="{FF2B5EF4-FFF2-40B4-BE49-F238E27FC236}">
                <a16:creationId xmlns:a16="http://schemas.microsoft.com/office/drawing/2014/main" id="{FC54BA74-BD20-D92C-7963-4A6EBEF72101}"/>
              </a:ext>
            </a:extLst>
          </p:cNvPr>
          <p:cNvSpPr>
            <a:spLocks noGrp="1"/>
          </p:cNvSpPr>
          <p:nvPr>
            <p:ph type="sldNum" sz="quarter" idx="4"/>
          </p:nvPr>
        </p:nvSpPr>
        <p:spPr/>
        <p:txBody>
          <a:bodyPr/>
          <a:lstStyle/>
          <a:p>
            <a:fld id="{975F859B-2565-4C4B-8F59-CDA04D02ECAD}" type="slidenum">
              <a:rPr lang="en-US" smtClean="0"/>
              <a:pPr/>
              <a:t>31</a:t>
            </a:fld>
            <a:endParaRPr lang="en-US" dirty="0"/>
          </a:p>
        </p:txBody>
      </p:sp>
    </p:spTree>
    <p:extLst>
      <p:ext uri="{BB962C8B-B14F-4D97-AF65-F5344CB8AC3E}">
        <p14:creationId xmlns:p14="http://schemas.microsoft.com/office/powerpoint/2010/main" val="163113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31EDC119-8570-8CAF-F32E-B86279A0963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672" b="6672"/>
          <a:stretch/>
        </p:blipFill>
        <p:spPr/>
      </p:pic>
      <p:sp>
        <p:nvSpPr>
          <p:cNvPr id="8" name="Text Placeholder 7"/>
          <p:cNvSpPr>
            <a:spLocks noGrp="1"/>
          </p:cNvSpPr>
          <p:nvPr>
            <p:ph type="body" sz="quarter" idx="27"/>
          </p:nvPr>
        </p:nvSpPr>
        <p:spPr/>
        <p:txBody>
          <a:bodyPr/>
          <a:lstStyle/>
          <a:p>
            <a:endParaRPr lang="en-US" dirty="0"/>
          </a:p>
        </p:txBody>
      </p:sp>
      <p:sp>
        <p:nvSpPr>
          <p:cNvPr id="5" name="Title 4"/>
          <p:cNvSpPr>
            <a:spLocks noGrp="1"/>
          </p:cNvSpPr>
          <p:nvPr>
            <p:ph type="ctrTitle"/>
          </p:nvPr>
        </p:nvSpPr>
        <p:spPr/>
        <p:txBody>
          <a:bodyPr/>
          <a:lstStyle/>
          <a:p>
            <a:r>
              <a:rPr lang="en-US" dirty="0"/>
              <a:t>Filing Process</a:t>
            </a:r>
          </a:p>
        </p:txBody>
      </p:sp>
    </p:spTree>
    <p:extLst>
      <p:ext uri="{BB962C8B-B14F-4D97-AF65-F5344CB8AC3E}">
        <p14:creationId xmlns:p14="http://schemas.microsoft.com/office/powerpoint/2010/main" val="273099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649B-6969-97CE-803B-9F92A249FFD5}"/>
              </a:ext>
            </a:extLst>
          </p:cNvPr>
          <p:cNvSpPr>
            <a:spLocks noGrp="1"/>
          </p:cNvSpPr>
          <p:nvPr>
            <p:ph type="title"/>
          </p:nvPr>
        </p:nvSpPr>
        <p:spPr/>
        <p:txBody>
          <a:bodyPr/>
          <a:lstStyle/>
          <a:p>
            <a:r>
              <a:rPr lang="en-US" b="1" dirty="0"/>
              <a:t>Practical Impact</a:t>
            </a:r>
          </a:p>
        </p:txBody>
      </p:sp>
      <p:sp>
        <p:nvSpPr>
          <p:cNvPr id="3" name="Content Placeholder 2">
            <a:extLst>
              <a:ext uri="{FF2B5EF4-FFF2-40B4-BE49-F238E27FC236}">
                <a16:creationId xmlns:a16="http://schemas.microsoft.com/office/drawing/2014/main" id="{888A8ED4-CDE5-CD20-9942-CBD02752AA02}"/>
              </a:ext>
            </a:extLst>
          </p:cNvPr>
          <p:cNvSpPr>
            <a:spLocks noGrp="1"/>
          </p:cNvSpPr>
          <p:nvPr>
            <p:ph idx="1"/>
          </p:nvPr>
        </p:nvSpPr>
        <p:spPr>
          <a:xfrm>
            <a:off x="670713" y="892630"/>
            <a:ext cx="10972800" cy="4991566"/>
          </a:xfrm>
        </p:spPr>
        <p:txBody>
          <a:bodyPr/>
          <a:lstStyle/>
          <a:p>
            <a:pPr marL="0" indent="0">
              <a:buNone/>
            </a:pPr>
            <a:r>
              <a:rPr lang="en-US" dirty="0"/>
              <a:t>	</a:t>
            </a:r>
          </a:p>
          <a:p>
            <a:pPr marR="0" lvl="0" algn="just">
              <a:spcBef>
                <a:spcPts val="0"/>
              </a:spcBef>
              <a:spcAft>
                <a:spcPts val="1200"/>
              </a:spcAft>
              <a:tabLst>
                <a:tab pos="914400" algn="l"/>
              </a:tabLst>
            </a:pPr>
            <a:r>
              <a:rPr lang="en-US" sz="28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rPr>
              <a:t>32.6 million = The number of filings estimated for 2024</a:t>
            </a:r>
          </a:p>
          <a:p>
            <a:pPr marR="0" lvl="0" algn="just">
              <a:spcBef>
                <a:spcPts val="0"/>
              </a:spcBef>
              <a:spcAft>
                <a:spcPts val="1200"/>
              </a:spcAft>
              <a:tabLst>
                <a:tab pos="914400" algn="l"/>
              </a:tabLst>
            </a:pPr>
            <a:r>
              <a:rPr lang="en-US" sz="28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rPr>
              <a:t>5-6 million = Filings for each year thereafter</a:t>
            </a:r>
          </a:p>
          <a:p>
            <a:pPr marR="0" lvl="0" algn="just">
              <a:spcBef>
                <a:spcPts val="0"/>
              </a:spcBef>
              <a:spcAft>
                <a:spcPts val="1200"/>
              </a:spcAft>
              <a:tabLst>
                <a:tab pos="914400" algn="l"/>
              </a:tabLst>
            </a:pPr>
            <a:r>
              <a:rPr lang="en-US" sz="28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rPr>
              <a:t>32,800,422 = Hour burden for entities to complete the filing in the first year</a:t>
            </a:r>
          </a:p>
          <a:p>
            <a:pPr marL="0" marR="0" indent="0">
              <a:spcBef>
                <a:spcPts val="0"/>
              </a:spcBef>
              <a:spcAft>
                <a:spcPts val="1200"/>
              </a:spcAft>
              <a:buNone/>
            </a:pPr>
            <a:r>
              <a:rPr lang="en-US" sz="3600" kern="100" dirty="0">
                <a:latin typeface="Arial Narrow" panose="020B0606020202030204" pitchFamily="34" charset="0"/>
                <a:ea typeface="Times New Roman" panose="02020603050405020304" pitchFamily="18" charset="0"/>
              </a:rPr>
              <a:t>Not including:</a:t>
            </a:r>
            <a:endParaRPr lang="en-US" sz="3600" kern="100" dirty="0">
              <a:effectLst/>
              <a:latin typeface="Arial Narrow" panose="020B0606020202030204" pitchFamily="34" charset="0"/>
              <a:ea typeface="Times New Roman" panose="02020603050405020304" pitchFamily="18" charset="0"/>
            </a:endParaRPr>
          </a:p>
          <a:p>
            <a:pPr marL="457200" lvl="1" indent="-457200">
              <a:spcBef>
                <a:spcPts val="0"/>
              </a:spcBef>
              <a:spcAft>
                <a:spcPts val="1200"/>
              </a:spcAft>
            </a:pPr>
            <a:r>
              <a:rPr lang="en-US" sz="2600" kern="100" dirty="0">
                <a:effectLst/>
                <a:latin typeface="Arial Narrow" panose="020B0606020202030204" pitchFamily="34" charset="0"/>
                <a:ea typeface="Times New Roman" panose="02020603050405020304" pitchFamily="18" charset="0"/>
              </a:rPr>
              <a:t>Determinations of “beneficial owner,” “substantial control,” “applicant,” or “reporting company”</a:t>
            </a:r>
          </a:p>
          <a:p>
            <a:pPr marL="457200" lvl="1" indent="-457200">
              <a:spcBef>
                <a:spcPts val="0"/>
              </a:spcBef>
              <a:spcAft>
                <a:spcPts val="1200"/>
              </a:spcAft>
            </a:pPr>
            <a:r>
              <a:rPr lang="en-US" sz="2600" kern="100" dirty="0">
                <a:effectLst/>
                <a:latin typeface="Arial Narrow" panose="020B0606020202030204" pitchFamily="34" charset="0"/>
                <a:ea typeface="Times New Roman" panose="02020603050405020304" pitchFamily="18" charset="0"/>
              </a:rPr>
              <a:t>Monthly tracking to anticipate changes that require updating within the 30-day reporting timeframe</a:t>
            </a:r>
          </a:p>
          <a:p>
            <a:pPr marL="457200" lvl="1" indent="-457200">
              <a:spcBef>
                <a:spcPts val="0"/>
              </a:spcBef>
              <a:spcAft>
                <a:spcPts val="1200"/>
              </a:spcAft>
            </a:pPr>
            <a:r>
              <a:rPr lang="en-US" sz="2600" kern="100" dirty="0">
                <a:effectLst/>
                <a:latin typeface="Arial Narrow" panose="020B0606020202030204" pitchFamily="34" charset="0"/>
                <a:ea typeface="Times New Roman" panose="02020603050405020304" pitchFamily="18" charset="0"/>
              </a:rPr>
              <a:t>Added mental stress of ensuring regular monitoring</a:t>
            </a:r>
          </a:p>
          <a:p>
            <a:pPr marL="457200" lvl="1" indent="-457200">
              <a:spcBef>
                <a:spcPts val="0"/>
              </a:spcBef>
              <a:spcAft>
                <a:spcPts val="1200"/>
              </a:spcAft>
            </a:pPr>
            <a:r>
              <a:rPr lang="en-US" sz="2600" kern="100" dirty="0">
                <a:effectLst/>
                <a:latin typeface="Arial Narrow" panose="020B0606020202030204" pitchFamily="34" charset="0"/>
                <a:ea typeface="Times New Roman" panose="02020603050405020304" pitchFamily="18" charset="0"/>
              </a:rPr>
              <a:t>Working under the threat of criminal prosecution</a:t>
            </a:r>
          </a:p>
          <a:p>
            <a:pPr marL="342900" marR="0" lvl="0" indent="-342900" algn="just">
              <a:spcBef>
                <a:spcPts val="0"/>
              </a:spcBef>
              <a:spcAft>
                <a:spcPts val="1200"/>
              </a:spcAft>
              <a:buFont typeface="Symbol" panose="05050102010706020507" pitchFamily="18" charset="2"/>
              <a:buChar char="·"/>
              <a:tabLst>
                <a:tab pos="914400" algn="l"/>
              </a:tabLst>
            </a:pPr>
            <a:endParaRPr lang="en-US" sz="28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0" indent="0">
              <a:buNone/>
            </a:pPr>
            <a:endParaRPr lang="en-US" dirty="0"/>
          </a:p>
        </p:txBody>
      </p:sp>
      <p:sp>
        <p:nvSpPr>
          <p:cNvPr id="5" name="Slide Number Placeholder 4">
            <a:extLst>
              <a:ext uri="{FF2B5EF4-FFF2-40B4-BE49-F238E27FC236}">
                <a16:creationId xmlns:a16="http://schemas.microsoft.com/office/drawing/2014/main" id="{FC54BA74-BD20-D92C-7963-4A6EBEF72101}"/>
              </a:ext>
            </a:extLst>
          </p:cNvPr>
          <p:cNvSpPr>
            <a:spLocks noGrp="1"/>
          </p:cNvSpPr>
          <p:nvPr>
            <p:ph type="sldNum" sz="quarter" idx="4"/>
          </p:nvPr>
        </p:nvSpPr>
        <p:spPr/>
        <p:txBody>
          <a:bodyPr/>
          <a:lstStyle/>
          <a:p>
            <a:fld id="{975F859B-2565-4C4B-8F59-CDA04D02ECAD}" type="slidenum">
              <a:rPr lang="en-US" smtClean="0"/>
              <a:pPr/>
              <a:t>33</a:t>
            </a:fld>
            <a:endParaRPr lang="en-US" dirty="0"/>
          </a:p>
        </p:txBody>
      </p:sp>
    </p:spTree>
    <p:extLst>
      <p:ext uri="{BB962C8B-B14F-4D97-AF65-F5344CB8AC3E}">
        <p14:creationId xmlns:p14="http://schemas.microsoft.com/office/powerpoint/2010/main" val="190428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649B-6969-97CE-803B-9F92A249FFD5}"/>
              </a:ext>
            </a:extLst>
          </p:cNvPr>
          <p:cNvSpPr>
            <a:spLocks noGrp="1"/>
          </p:cNvSpPr>
          <p:nvPr>
            <p:ph type="title"/>
          </p:nvPr>
        </p:nvSpPr>
        <p:spPr/>
        <p:txBody>
          <a:bodyPr/>
          <a:lstStyle/>
          <a:p>
            <a:r>
              <a:rPr lang="en-US" b="1" dirty="0">
                <a:latin typeface="Arial Narrow" panose="020B0606020202030204" pitchFamily="34" charset="0"/>
              </a:rPr>
              <a:t>Beneficial Owner Secure System (BOSS)</a:t>
            </a:r>
          </a:p>
        </p:txBody>
      </p:sp>
      <p:sp>
        <p:nvSpPr>
          <p:cNvPr id="3" name="Content Placeholder 2">
            <a:extLst>
              <a:ext uri="{FF2B5EF4-FFF2-40B4-BE49-F238E27FC236}">
                <a16:creationId xmlns:a16="http://schemas.microsoft.com/office/drawing/2014/main" id="{888A8ED4-CDE5-CD20-9942-CBD02752AA02}"/>
              </a:ext>
            </a:extLst>
          </p:cNvPr>
          <p:cNvSpPr>
            <a:spLocks noGrp="1"/>
          </p:cNvSpPr>
          <p:nvPr>
            <p:ph idx="1"/>
          </p:nvPr>
        </p:nvSpPr>
        <p:spPr>
          <a:xfrm>
            <a:off x="699316" y="1357516"/>
            <a:ext cx="10972800" cy="4566573"/>
          </a:xfrm>
        </p:spPr>
        <p:txBody>
          <a:bodyPr>
            <a:noAutofit/>
          </a:bodyPr>
          <a:lstStyle/>
          <a:p>
            <a:pPr algn="just">
              <a:spcBef>
                <a:spcPts val="0"/>
              </a:spcBef>
              <a:spcAft>
                <a:spcPts val="1200"/>
              </a:spcAft>
              <a:tabLst>
                <a:tab pos="914400" algn="l"/>
              </a:tabLst>
            </a:pPr>
            <a:r>
              <a:rPr lang="en-US"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rPr>
              <a:t>Online interface</a:t>
            </a:r>
          </a:p>
          <a:p>
            <a:pPr lvl="1" algn="just">
              <a:spcBef>
                <a:spcPts val="0"/>
              </a:spcBef>
              <a:spcAft>
                <a:spcPts val="1200"/>
              </a:spcAft>
              <a:buFont typeface="Wingdings" panose="05000000000000000000" pitchFamily="2" charset="2"/>
              <a:buChar char="Ø"/>
              <a:tabLst>
                <a:tab pos="914400" algn="l"/>
              </a:tabLst>
            </a:pPr>
            <a:r>
              <a:rPr lang="en-US" sz="2800" kern="100" dirty="0">
                <a:latin typeface="Arial Narrow" panose="020B0606020202030204" pitchFamily="34" charset="0"/>
                <a:ea typeface="Times New Roman" panose="02020603050405020304" pitchFamily="18" charset="0"/>
                <a:cs typeface="Times New Roman" panose="02020603050405020304" pitchFamily="18" charset="0"/>
              </a:rPr>
              <a:t>Portal</a:t>
            </a:r>
          </a:p>
          <a:p>
            <a:pPr lvl="1" algn="just">
              <a:spcBef>
                <a:spcPts val="0"/>
              </a:spcBef>
              <a:spcAft>
                <a:spcPts val="1200"/>
              </a:spcAft>
              <a:buFont typeface="Wingdings" panose="05000000000000000000" pitchFamily="2" charset="2"/>
              <a:buChar char="Ø"/>
              <a:tabLst>
                <a:tab pos="914400" algn="l"/>
              </a:tabLst>
            </a:pPr>
            <a:r>
              <a:rPr lang="en-US" sz="2800" kern="100" dirty="0">
                <a:latin typeface="Arial Narrow" panose="020B0606020202030204" pitchFamily="34" charset="0"/>
                <a:ea typeface="Times New Roman" panose="02020603050405020304" pitchFamily="18" charset="0"/>
                <a:cs typeface="Times New Roman" panose="02020603050405020304" pitchFamily="18" charset="0"/>
              </a:rPr>
              <a:t>Separate from existing Bank Security Act (BSA) platform</a:t>
            </a:r>
          </a:p>
          <a:p>
            <a:pPr lvl="1" algn="just">
              <a:spcBef>
                <a:spcPts val="0"/>
              </a:spcBef>
              <a:spcAft>
                <a:spcPts val="1200"/>
              </a:spcAft>
              <a:buFont typeface="Wingdings" panose="05000000000000000000" pitchFamily="2" charset="2"/>
              <a:buChar char="Ø"/>
              <a:tabLst>
                <a:tab pos="914400" algn="l"/>
              </a:tabLst>
            </a:pPr>
            <a:r>
              <a:rPr lang="en-US" sz="2800" kern="100" dirty="0">
                <a:latin typeface="Arial Narrow" panose="020B0606020202030204" pitchFamily="34" charset="0"/>
                <a:ea typeface="Times New Roman" panose="02020603050405020304" pitchFamily="18" charset="0"/>
                <a:cs typeface="Times New Roman" panose="02020603050405020304" pitchFamily="18" charset="0"/>
              </a:rPr>
              <a:t>Fillable .pdf</a:t>
            </a:r>
          </a:p>
          <a:p>
            <a:pPr algn="just">
              <a:spcBef>
                <a:spcPts val="0"/>
              </a:spcBef>
              <a:spcAft>
                <a:spcPts val="1200"/>
              </a:spcAft>
              <a:tabLst>
                <a:tab pos="914400" algn="l"/>
              </a:tabLst>
            </a:pPr>
            <a:r>
              <a:rPr lang="en-US" sz="3200" kern="100" dirty="0">
                <a:latin typeface="Arial Narrow" panose="020B0606020202030204" pitchFamily="34" charset="0"/>
                <a:ea typeface="Times New Roman" panose="02020603050405020304" pitchFamily="18" charset="0"/>
                <a:cs typeface="Times New Roman" panose="02020603050405020304" pitchFamily="18" charset="0"/>
              </a:rPr>
              <a:t>Batch filing</a:t>
            </a:r>
          </a:p>
          <a:p>
            <a:pPr>
              <a:spcBef>
                <a:spcPts val="0"/>
              </a:spcBef>
              <a:spcAft>
                <a:spcPts val="1200"/>
              </a:spcAft>
              <a:tabLst>
                <a:tab pos="914400" algn="l"/>
              </a:tabLst>
            </a:pPr>
            <a:r>
              <a:rPr lang="en-US" sz="3200" kern="100" dirty="0">
                <a:latin typeface="Arial Narrow" panose="020B0606020202030204" pitchFamily="34" charset="0"/>
                <a:ea typeface="Times New Roman" panose="02020603050405020304" pitchFamily="18" charset="0"/>
                <a:cs typeface="Times New Roman" panose="02020603050405020304" pitchFamily="18" charset="0"/>
              </a:rPr>
              <a:t>Leveraged existing BSA components, but it has required extensive architecture and engineering</a:t>
            </a:r>
          </a:p>
          <a:p>
            <a:pPr>
              <a:spcBef>
                <a:spcPts val="0"/>
              </a:spcBef>
              <a:spcAft>
                <a:spcPts val="1200"/>
              </a:spcAft>
              <a:tabLst>
                <a:tab pos="914400" algn="l"/>
              </a:tabLst>
            </a:pPr>
            <a:r>
              <a:rPr lang="en-US" sz="3200" kern="100" dirty="0">
                <a:latin typeface="Arial Narrow" panose="020B0606020202030204" pitchFamily="34" charset="0"/>
                <a:ea typeface="Times New Roman" panose="02020603050405020304" pitchFamily="18" charset="0"/>
                <a:cs typeface="Times New Roman" panose="02020603050405020304" pitchFamily="18" charset="0"/>
              </a:rPr>
              <a:t>Protection of information – Federal Information Security Management Act</a:t>
            </a:r>
            <a:endParaRPr lang="en-US" sz="20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R="0" lvl="0" algn="just">
              <a:spcBef>
                <a:spcPts val="0"/>
              </a:spcBef>
              <a:spcAft>
                <a:spcPts val="1200"/>
              </a:spcAft>
              <a:tabLst>
                <a:tab pos="914400" algn="l"/>
              </a:tabLst>
            </a:pPr>
            <a:endParaRPr lang="en-US" sz="24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FC54BA74-BD20-D92C-7963-4A6EBEF72101}"/>
              </a:ext>
            </a:extLst>
          </p:cNvPr>
          <p:cNvSpPr>
            <a:spLocks noGrp="1"/>
          </p:cNvSpPr>
          <p:nvPr>
            <p:ph type="sldNum" sz="quarter" idx="4"/>
          </p:nvPr>
        </p:nvSpPr>
        <p:spPr/>
        <p:txBody>
          <a:bodyPr/>
          <a:lstStyle/>
          <a:p>
            <a:fld id="{975F859B-2565-4C4B-8F59-CDA04D02ECAD}" type="slidenum">
              <a:rPr lang="en-US" smtClean="0"/>
              <a:pPr/>
              <a:t>34</a:t>
            </a:fld>
            <a:endParaRPr lang="en-US" dirty="0"/>
          </a:p>
        </p:txBody>
      </p:sp>
    </p:spTree>
    <p:extLst>
      <p:ext uri="{BB962C8B-B14F-4D97-AF65-F5344CB8AC3E}">
        <p14:creationId xmlns:p14="http://schemas.microsoft.com/office/powerpoint/2010/main" val="380491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649B-6969-97CE-803B-9F92A249FFD5}"/>
              </a:ext>
            </a:extLst>
          </p:cNvPr>
          <p:cNvSpPr>
            <a:spLocks noGrp="1"/>
          </p:cNvSpPr>
          <p:nvPr>
            <p:ph type="title"/>
          </p:nvPr>
        </p:nvSpPr>
        <p:spPr/>
        <p:txBody>
          <a:bodyPr/>
          <a:lstStyle/>
          <a:p>
            <a:r>
              <a:rPr lang="en-US" b="1" dirty="0">
                <a:latin typeface="Arial Narrow" panose="020B0606020202030204" pitchFamily="34" charset="0"/>
              </a:rPr>
              <a:t>Privilege</a:t>
            </a:r>
            <a:r>
              <a:rPr lang="en-US" b="1" dirty="0"/>
              <a:t> </a:t>
            </a:r>
          </a:p>
        </p:txBody>
      </p:sp>
      <p:sp>
        <p:nvSpPr>
          <p:cNvPr id="3" name="Content Placeholder 2">
            <a:extLst>
              <a:ext uri="{FF2B5EF4-FFF2-40B4-BE49-F238E27FC236}">
                <a16:creationId xmlns:a16="http://schemas.microsoft.com/office/drawing/2014/main" id="{888A8ED4-CDE5-CD20-9942-CBD02752AA02}"/>
              </a:ext>
            </a:extLst>
          </p:cNvPr>
          <p:cNvSpPr>
            <a:spLocks noGrp="1"/>
          </p:cNvSpPr>
          <p:nvPr>
            <p:ph idx="1"/>
          </p:nvPr>
        </p:nvSpPr>
        <p:spPr/>
        <p:txBody>
          <a:bodyPr>
            <a:normAutofit lnSpcReduction="10000"/>
          </a:bodyPr>
          <a:lstStyle/>
          <a:p>
            <a:pPr lvl="1">
              <a:spcBef>
                <a:spcPts val="0"/>
              </a:spcBef>
              <a:spcAft>
                <a:spcPts val="1200"/>
              </a:spcAft>
            </a:pPr>
            <a:r>
              <a:rPr lang="en-US" kern="100" dirty="0">
                <a:effectLst/>
                <a:latin typeface="Arial Narrow" panose="020B0606020202030204" pitchFamily="34" charset="0"/>
                <a:ea typeface="Times New Roman" panose="02020603050405020304" pitchFamily="18" charset="0"/>
              </a:rPr>
              <a:t>“When information is transmitted to an attorney with the intent that the information will be transmitted to a third party (in this case on a tax return), such information is not confidential.” </a:t>
            </a:r>
            <a:r>
              <a:rPr lang="en-US" i="1" kern="100" dirty="0">
                <a:effectLst/>
                <a:latin typeface="Arial Narrow" panose="020B0606020202030204" pitchFamily="34" charset="0"/>
                <a:ea typeface="Times New Roman" panose="02020603050405020304" pitchFamily="18" charset="0"/>
              </a:rPr>
              <a:t>United States v. Frederick</a:t>
            </a:r>
            <a:r>
              <a:rPr lang="en-US" kern="100" dirty="0">
                <a:effectLst/>
                <a:latin typeface="Arial Narrow" panose="020B0606020202030204" pitchFamily="34" charset="0"/>
                <a:ea typeface="Times New Roman" panose="02020603050405020304" pitchFamily="18" charset="0"/>
              </a:rPr>
              <a:t>, 182 F.3d 496 (7th Cir. 1999)</a:t>
            </a:r>
          </a:p>
          <a:p>
            <a:pPr lvl="1">
              <a:spcBef>
                <a:spcPts val="0"/>
              </a:spcBef>
              <a:spcAft>
                <a:spcPts val="1200"/>
              </a:spcAft>
            </a:pPr>
            <a:endParaRPr lang="en-US" kern="100" dirty="0">
              <a:effectLst/>
              <a:latin typeface="Arial Narrow" panose="020B0606020202030204" pitchFamily="34" charset="0"/>
              <a:ea typeface="Times New Roman" panose="02020603050405020304" pitchFamily="18" charset="0"/>
            </a:endParaRPr>
          </a:p>
          <a:p>
            <a:pPr lvl="1">
              <a:spcBef>
                <a:spcPts val="0"/>
              </a:spcBef>
              <a:spcAft>
                <a:spcPts val="1200"/>
              </a:spcAft>
            </a:pPr>
            <a:r>
              <a:rPr lang="en-US" kern="100" dirty="0">
                <a:effectLst/>
                <a:latin typeface="Arial Narrow" panose="020B0606020202030204" pitchFamily="34" charset="0"/>
                <a:ea typeface="Times New Roman" panose="02020603050405020304" pitchFamily="18" charset="0"/>
              </a:rPr>
              <a:t>“[C]ourts have refused to apply the privilege to information that the client intends his attorney to impart to others.” </a:t>
            </a:r>
            <a:r>
              <a:rPr lang="en-US" i="1" kern="100" dirty="0">
                <a:effectLst/>
                <a:latin typeface="Arial Narrow" panose="020B0606020202030204" pitchFamily="34" charset="0"/>
                <a:ea typeface="Times New Roman" panose="02020603050405020304" pitchFamily="18" charset="0"/>
              </a:rPr>
              <a:t>United States v. Pipkins</a:t>
            </a:r>
            <a:r>
              <a:rPr lang="en-US" kern="100" dirty="0">
                <a:effectLst/>
                <a:latin typeface="Arial Narrow" panose="020B0606020202030204" pitchFamily="34" charset="0"/>
                <a:ea typeface="Times New Roman" panose="02020603050405020304" pitchFamily="18" charset="0"/>
              </a:rPr>
              <a:t>, 528 F.2d 559, 563 (5th Cir. 1976). The same is true of the communications between the client and the attorney about the return being prepared. </a:t>
            </a:r>
            <a:r>
              <a:rPr lang="en-US" i="1" kern="100" dirty="0">
                <a:effectLst/>
                <a:latin typeface="Arial Narrow" panose="020B0606020202030204" pitchFamily="34" charset="0"/>
                <a:ea typeface="Times New Roman" panose="02020603050405020304" pitchFamily="18" charset="0"/>
              </a:rPr>
              <a:t>Id</a:t>
            </a:r>
            <a:r>
              <a:rPr lang="en-US" kern="100" dirty="0">
                <a:effectLst/>
                <a:latin typeface="Arial Narrow" panose="020B0606020202030204" pitchFamily="34" charset="0"/>
                <a:ea typeface="Times New Roman" panose="02020603050405020304" pitchFamily="18" charset="0"/>
              </a:rPr>
              <a:t>.</a:t>
            </a:r>
          </a:p>
          <a:p>
            <a:pPr marL="457200" lvl="1" indent="457200">
              <a:spcBef>
                <a:spcPts val="0"/>
              </a:spcBef>
              <a:spcAft>
                <a:spcPts val="1200"/>
              </a:spcAft>
            </a:pPr>
            <a:endParaRPr lang="en-US" kern="100" dirty="0">
              <a:effectLst/>
              <a:latin typeface="Arial Narrow" panose="020B0606020202030204" pitchFamily="34" charset="0"/>
              <a:ea typeface="Times New Roman" panose="02020603050405020304" pitchFamily="18" charset="0"/>
            </a:endParaRPr>
          </a:p>
          <a:p>
            <a:pPr lvl="1">
              <a:spcBef>
                <a:spcPts val="0"/>
              </a:spcBef>
              <a:spcAft>
                <a:spcPts val="1200"/>
              </a:spcAft>
            </a:pPr>
            <a:r>
              <a:rPr lang="en-US" dirty="0">
                <a:solidFill>
                  <a:srgbClr val="1B1B1B"/>
                </a:solidFill>
                <a:effectLst/>
                <a:latin typeface="Arial Narrow" panose="020B0606020202030204" pitchFamily="34" charset="0"/>
                <a:ea typeface="Times New Roman" panose="02020603050405020304" pitchFamily="18" charset="0"/>
              </a:rPr>
              <a:t>“[I]f a taxpayer turns over pre-existing records to an attorney, the Service can obtain those records by summons, unless the records were otherwise privileged from production while in the taxpayer’s possession. </a:t>
            </a:r>
            <a:r>
              <a:rPr lang="en-US" i="1" dirty="0">
                <a:effectLst/>
                <a:latin typeface="Arial Narrow" panose="020B0606020202030204" pitchFamily="34" charset="0"/>
              </a:rPr>
              <a:t>United States v. Davis,</a:t>
            </a:r>
            <a:r>
              <a:rPr lang="en-US" dirty="0">
                <a:effectLst/>
                <a:latin typeface="Arial Narrow" panose="020B0606020202030204" pitchFamily="34" charset="0"/>
              </a:rPr>
              <a:t> 636 F.2d 1028, 1041 (5th Cir. 1981); </a:t>
            </a:r>
            <a:r>
              <a:rPr lang="en-US" i="1" dirty="0">
                <a:effectLst/>
                <a:latin typeface="Arial Narrow" panose="020B0606020202030204" pitchFamily="34" charset="0"/>
              </a:rPr>
              <a:t>United States v. Bartlett,</a:t>
            </a:r>
            <a:r>
              <a:rPr lang="en-US" dirty="0">
                <a:effectLst/>
                <a:latin typeface="Arial Narrow" panose="020B0606020202030204" pitchFamily="34" charset="0"/>
              </a:rPr>
              <a:t> 449 F.2d 700, 703 (8th Cir. 1971).</a:t>
            </a:r>
            <a:endParaRPr lang="en-US" kern="100" dirty="0">
              <a:latin typeface="Arial Narrow" panose="020B0606020202030204" pitchFamily="34" charset="0"/>
              <a:ea typeface="Times New Roman" panose="02020603050405020304" pitchFamily="18" charset="0"/>
            </a:endParaRPr>
          </a:p>
          <a:p>
            <a:pPr marL="457200" lvl="1" indent="457200">
              <a:spcBef>
                <a:spcPts val="0"/>
              </a:spcBef>
              <a:spcAft>
                <a:spcPts val="1200"/>
              </a:spcAft>
            </a:pPr>
            <a:endParaRPr lang="en-US" sz="2800" kern="100" dirty="0">
              <a:effectLst/>
              <a:latin typeface="Arial Narrow" panose="020B0606020202030204" pitchFamily="34" charset="0"/>
              <a:ea typeface="Times New Roman" panose="02020603050405020304" pitchFamily="18" charset="0"/>
            </a:endParaRPr>
          </a:p>
        </p:txBody>
      </p:sp>
      <p:sp>
        <p:nvSpPr>
          <p:cNvPr id="5" name="Slide Number Placeholder 4">
            <a:extLst>
              <a:ext uri="{FF2B5EF4-FFF2-40B4-BE49-F238E27FC236}">
                <a16:creationId xmlns:a16="http://schemas.microsoft.com/office/drawing/2014/main" id="{FC54BA74-BD20-D92C-7963-4A6EBEF72101}"/>
              </a:ext>
            </a:extLst>
          </p:cNvPr>
          <p:cNvSpPr>
            <a:spLocks noGrp="1"/>
          </p:cNvSpPr>
          <p:nvPr>
            <p:ph type="sldNum" sz="quarter" idx="4"/>
          </p:nvPr>
        </p:nvSpPr>
        <p:spPr/>
        <p:txBody>
          <a:bodyPr/>
          <a:lstStyle/>
          <a:p>
            <a:fld id="{975F859B-2565-4C4B-8F59-CDA04D02ECAD}" type="slidenum">
              <a:rPr lang="en-US" smtClean="0"/>
              <a:pPr/>
              <a:t>35</a:t>
            </a:fld>
            <a:endParaRPr lang="en-US" dirty="0"/>
          </a:p>
        </p:txBody>
      </p:sp>
    </p:spTree>
    <p:extLst>
      <p:ext uri="{BB962C8B-B14F-4D97-AF65-F5344CB8AC3E}">
        <p14:creationId xmlns:p14="http://schemas.microsoft.com/office/powerpoint/2010/main" val="338618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walking in a hallway&#10;&#10;Description automatically generated">
            <a:extLst>
              <a:ext uri="{FF2B5EF4-FFF2-40B4-BE49-F238E27FC236}">
                <a16:creationId xmlns:a16="http://schemas.microsoft.com/office/drawing/2014/main" id="{C0BF75E8-D065-92E4-F1AB-8D4CBE06E9F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192" b="8192"/>
          <a:stretch>
            <a:fillRect/>
          </a:stretch>
        </p:blipFill>
        <p:spPr>
          <a:xfrm>
            <a:off x="-95693" y="54857"/>
            <a:ext cx="12269972" cy="6803143"/>
          </a:xfrm>
        </p:spPr>
      </p:pic>
      <p:sp>
        <p:nvSpPr>
          <p:cNvPr id="8" name="Text Placeholder 7"/>
          <p:cNvSpPr>
            <a:spLocks noGrp="1"/>
          </p:cNvSpPr>
          <p:nvPr>
            <p:ph type="body" sz="quarter" idx="27"/>
          </p:nvPr>
        </p:nvSpPr>
        <p:spPr/>
        <p:txBody>
          <a:bodyPr/>
          <a:lstStyle/>
          <a:p>
            <a:endParaRPr lang="en-US" dirty="0"/>
          </a:p>
        </p:txBody>
      </p:sp>
      <p:sp>
        <p:nvSpPr>
          <p:cNvPr id="5" name="Title 4"/>
          <p:cNvSpPr>
            <a:spLocks noGrp="1"/>
          </p:cNvSpPr>
          <p:nvPr>
            <p:ph type="ctrTitle"/>
          </p:nvPr>
        </p:nvSpPr>
        <p:spPr/>
        <p:txBody>
          <a:bodyPr/>
          <a:lstStyle/>
          <a:p>
            <a:r>
              <a:rPr lang="en-US" dirty="0"/>
              <a:t>Who are Beneficial Owners?</a:t>
            </a:r>
          </a:p>
        </p:txBody>
      </p:sp>
    </p:spTree>
    <p:extLst>
      <p:ext uri="{BB962C8B-B14F-4D97-AF65-F5344CB8AC3E}">
        <p14:creationId xmlns:p14="http://schemas.microsoft.com/office/powerpoint/2010/main" val="121311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D4EC-C11C-0EDC-4FA7-9A290427AAF4}"/>
              </a:ext>
            </a:extLst>
          </p:cNvPr>
          <p:cNvSpPr>
            <a:spLocks noGrp="1"/>
          </p:cNvSpPr>
          <p:nvPr>
            <p:ph type="title"/>
          </p:nvPr>
        </p:nvSpPr>
        <p:spPr/>
        <p:txBody>
          <a:bodyPr/>
          <a:lstStyle/>
          <a:p>
            <a:r>
              <a:rPr lang="en-US" b="1" dirty="0"/>
              <a:t>Beneficial Owners</a:t>
            </a:r>
          </a:p>
        </p:txBody>
      </p:sp>
      <p:sp>
        <p:nvSpPr>
          <p:cNvPr id="3" name="Content Placeholder 2">
            <a:extLst>
              <a:ext uri="{FF2B5EF4-FFF2-40B4-BE49-F238E27FC236}">
                <a16:creationId xmlns:a16="http://schemas.microsoft.com/office/drawing/2014/main" id="{8CB63A0F-24FF-0847-2487-0BD258C4A3B5}"/>
              </a:ext>
            </a:extLst>
          </p:cNvPr>
          <p:cNvSpPr>
            <a:spLocks noGrp="1"/>
          </p:cNvSpPr>
          <p:nvPr>
            <p:ph idx="1"/>
          </p:nvPr>
        </p:nvSpPr>
        <p:spPr/>
        <p:txBody>
          <a:bodyPr/>
          <a:lstStyle/>
          <a:p>
            <a:r>
              <a:rPr lang="en-US" dirty="0"/>
              <a:t>A “Beneficial Owner” of a Reporting Company is any individual who, directly or indirectly, either:	</a:t>
            </a:r>
          </a:p>
          <a:p>
            <a:pPr lvl="1"/>
            <a:r>
              <a:rPr lang="en-US" dirty="0"/>
              <a:t>exercises </a:t>
            </a:r>
            <a:r>
              <a:rPr lang="en-US" b="1" dirty="0"/>
              <a:t>substantial control </a:t>
            </a:r>
            <a:r>
              <a:rPr lang="en-US" dirty="0"/>
              <a:t>over the Reporting Company; or </a:t>
            </a:r>
          </a:p>
          <a:p>
            <a:pPr lvl="1"/>
            <a:r>
              <a:rPr lang="en-US" dirty="0"/>
              <a:t>owns or controls at least </a:t>
            </a:r>
            <a:r>
              <a:rPr lang="en-US" b="1" dirty="0"/>
              <a:t>25 percent of the ownership interests </a:t>
            </a:r>
            <a:r>
              <a:rPr lang="en-US" dirty="0"/>
              <a:t>of the Reporting Company</a:t>
            </a:r>
          </a:p>
          <a:p>
            <a:pPr marL="0" indent="0">
              <a:buNone/>
            </a:pPr>
            <a:endParaRPr lang="en-US" sz="2400" dirty="0"/>
          </a:p>
          <a:p>
            <a:pPr marL="0" indent="0">
              <a:buNone/>
            </a:pPr>
            <a:r>
              <a:rPr lang="en-US" sz="2400" i="1" dirty="0"/>
              <a:t>Note: Unlike the definition of control in other areas of the law, the use of control in this definition of “Beneficial Owner” requires the actual exercise of control; not just possession of the power to control</a:t>
            </a:r>
          </a:p>
          <a:p>
            <a:endParaRPr lang="en-US" dirty="0"/>
          </a:p>
        </p:txBody>
      </p:sp>
      <p:sp>
        <p:nvSpPr>
          <p:cNvPr id="5" name="Slide Number Placeholder 4">
            <a:extLst>
              <a:ext uri="{FF2B5EF4-FFF2-40B4-BE49-F238E27FC236}">
                <a16:creationId xmlns:a16="http://schemas.microsoft.com/office/drawing/2014/main" id="{BC898290-28D9-C00B-0FE3-B2DFFD981B3F}"/>
              </a:ext>
            </a:extLst>
          </p:cNvPr>
          <p:cNvSpPr>
            <a:spLocks noGrp="1"/>
          </p:cNvSpPr>
          <p:nvPr>
            <p:ph type="sldNum" sz="quarter" idx="4"/>
          </p:nvPr>
        </p:nvSpPr>
        <p:spPr/>
        <p:txBody>
          <a:bodyPr/>
          <a:lstStyle/>
          <a:p>
            <a:fld id="{975F859B-2565-4C4B-8F59-CDA04D02ECAD}" type="slidenum">
              <a:rPr lang="en-US" smtClean="0"/>
              <a:pPr/>
              <a:t>37</a:t>
            </a:fld>
            <a:endParaRPr lang="en-US" dirty="0"/>
          </a:p>
        </p:txBody>
      </p:sp>
    </p:spTree>
    <p:extLst>
      <p:ext uri="{BB962C8B-B14F-4D97-AF65-F5344CB8AC3E}">
        <p14:creationId xmlns:p14="http://schemas.microsoft.com/office/powerpoint/2010/main" val="378998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717A-9E9E-AE53-C384-E15009266DFA}"/>
              </a:ext>
            </a:extLst>
          </p:cNvPr>
          <p:cNvSpPr>
            <a:spLocks noGrp="1"/>
          </p:cNvSpPr>
          <p:nvPr>
            <p:ph type="title"/>
          </p:nvPr>
        </p:nvSpPr>
        <p:spPr/>
        <p:txBody>
          <a:bodyPr/>
          <a:lstStyle/>
          <a:p>
            <a:r>
              <a:rPr lang="en-US" b="1" dirty="0"/>
              <a:t>Beneficial Owner – Substantial Control</a:t>
            </a:r>
          </a:p>
        </p:txBody>
      </p:sp>
      <p:sp>
        <p:nvSpPr>
          <p:cNvPr id="3" name="Content Placeholder 2">
            <a:extLst>
              <a:ext uri="{FF2B5EF4-FFF2-40B4-BE49-F238E27FC236}">
                <a16:creationId xmlns:a16="http://schemas.microsoft.com/office/drawing/2014/main" id="{2D68EC75-211F-46B6-0DA4-B2F919D8D530}"/>
              </a:ext>
            </a:extLst>
          </p:cNvPr>
          <p:cNvSpPr>
            <a:spLocks noGrp="1"/>
          </p:cNvSpPr>
          <p:nvPr>
            <p:ph idx="1"/>
          </p:nvPr>
        </p:nvSpPr>
        <p:spPr/>
        <p:txBody>
          <a:bodyPr/>
          <a:lstStyle/>
          <a:p>
            <a:r>
              <a:rPr lang="en-US" dirty="0"/>
              <a:t>A senior officer of the Reporting Company;</a:t>
            </a:r>
          </a:p>
          <a:p>
            <a:r>
              <a:rPr lang="en-US" dirty="0"/>
              <a:t>A person with authority to appoint or remove a senior officer or a majority of the board of directors (or similar body);</a:t>
            </a:r>
          </a:p>
          <a:p>
            <a:r>
              <a:rPr lang="en-US" dirty="0"/>
              <a:t>A person who directs, determines, or has substantial influence over “important decisions” made by the Reporting Company; or</a:t>
            </a:r>
          </a:p>
          <a:p>
            <a:r>
              <a:rPr lang="en-US" dirty="0"/>
              <a:t>A person who has any other form of substantial control over the Reporting Company</a:t>
            </a:r>
          </a:p>
          <a:p>
            <a:endParaRPr lang="en-US" dirty="0"/>
          </a:p>
          <a:p>
            <a:endParaRPr lang="en-US" dirty="0"/>
          </a:p>
        </p:txBody>
      </p:sp>
      <p:sp>
        <p:nvSpPr>
          <p:cNvPr id="5" name="Slide Number Placeholder 4">
            <a:extLst>
              <a:ext uri="{FF2B5EF4-FFF2-40B4-BE49-F238E27FC236}">
                <a16:creationId xmlns:a16="http://schemas.microsoft.com/office/drawing/2014/main" id="{077D9B69-9AEC-549B-44F6-67BD0FAE036E}"/>
              </a:ext>
            </a:extLst>
          </p:cNvPr>
          <p:cNvSpPr>
            <a:spLocks noGrp="1"/>
          </p:cNvSpPr>
          <p:nvPr>
            <p:ph type="sldNum" sz="quarter" idx="4"/>
          </p:nvPr>
        </p:nvSpPr>
        <p:spPr/>
        <p:txBody>
          <a:bodyPr/>
          <a:lstStyle/>
          <a:p>
            <a:fld id="{975F859B-2565-4C4B-8F59-CDA04D02ECAD}" type="slidenum">
              <a:rPr lang="en-US" smtClean="0"/>
              <a:pPr/>
              <a:t>38</a:t>
            </a:fld>
            <a:endParaRPr lang="en-US" dirty="0"/>
          </a:p>
        </p:txBody>
      </p:sp>
    </p:spTree>
    <p:extLst>
      <p:ext uri="{BB962C8B-B14F-4D97-AF65-F5344CB8AC3E}">
        <p14:creationId xmlns:p14="http://schemas.microsoft.com/office/powerpoint/2010/main" val="178502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C613-E152-16C3-3A93-362182CCAF12}"/>
              </a:ext>
            </a:extLst>
          </p:cNvPr>
          <p:cNvSpPr>
            <a:spLocks noGrp="1"/>
          </p:cNvSpPr>
          <p:nvPr>
            <p:ph type="title"/>
          </p:nvPr>
        </p:nvSpPr>
        <p:spPr/>
        <p:txBody>
          <a:bodyPr/>
          <a:lstStyle/>
          <a:p>
            <a:r>
              <a:rPr lang="en-US" b="1" dirty="0"/>
              <a:t>Beneficial Owner – Substantial Control</a:t>
            </a:r>
          </a:p>
        </p:txBody>
      </p:sp>
      <p:sp>
        <p:nvSpPr>
          <p:cNvPr id="3" name="Content Placeholder 2">
            <a:extLst>
              <a:ext uri="{FF2B5EF4-FFF2-40B4-BE49-F238E27FC236}">
                <a16:creationId xmlns:a16="http://schemas.microsoft.com/office/drawing/2014/main" id="{5B196CE3-0474-BC83-244B-2442AF0EAD02}"/>
              </a:ext>
            </a:extLst>
          </p:cNvPr>
          <p:cNvSpPr>
            <a:spLocks noGrp="1"/>
          </p:cNvSpPr>
          <p:nvPr>
            <p:ph idx="1"/>
          </p:nvPr>
        </p:nvSpPr>
        <p:spPr/>
        <p:txBody>
          <a:bodyPr/>
          <a:lstStyle/>
          <a:p>
            <a:r>
              <a:rPr lang="en-US" dirty="0"/>
              <a:t>The “important decisions” that could result in having substantial control include directing, determining, or having substantial influence over:</a:t>
            </a:r>
          </a:p>
          <a:p>
            <a:pPr lvl="1"/>
            <a:r>
              <a:rPr lang="en-US" dirty="0"/>
              <a:t>The nature, scope, and attributes of the Reporting Company’s business</a:t>
            </a:r>
          </a:p>
          <a:p>
            <a:pPr lvl="1"/>
            <a:r>
              <a:rPr lang="en-US" dirty="0"/>
              <a:t> Reorganization, dissolution, or merger</a:t>
            </a:r>
          </a:p>
          <a:p>
            <a:pPr lvl="1"/>
            <a:r>
              <a:rPr lang="en-US" dirty="0"/>
              <a:t>The selection or termination of business lines or ventures, or geographic focus</a:t>
            </a:r>
          </a:p>
          <a:p>
            <a:pPr lvl="1"/>
            <a:r>
              <a:rPr lang="en-US" dirty="0"/>
              <a:t>Compensation schemes and incentive programs for senior officers</a:t>
            </a:r>
          </a:p>
          <a:p>
            <a:pPr lvl="1"/>
            <a:r>
              <a:rPr lang="en-US" dirty="0"/>
              <a:t>Entry into or termination, or the fulfillment or non-fulfillment, of significant contracts</a:t>
            </a:r>
          </a:p>
          <a:p>
            <a:pPr lvl="1"/>
            <a:r>
              <a:rPr lang="en-US" dirty="0"/>
              <a:t>Amendments of substantial governance documents </a:t>
            </a:r>
          </a:p>
          <a:p>
            <a:endParaRPr lang="en-US" dirty="0"/>
          </a:p>
        </p:txBody>
      </p:sp>
      <p:sp>
        <p:nvSpPr>
          <p:cNvPr id="5" name="Slide Number Placeholder 4">
            <a:extLst>
              <a:ext uri="{FF2B5EF4-FFF2-40B4-BE49-F238E27FC236}">
                <a16:creationId xmlns:a16="http://schemas.microsoft.com/office/drawing/2014/main" id="{336D2752-51E5-A4A7-946B-AAFF6319ED36}"/>
              </a:ext>
            </a:extLst>
          </p:cNvPr>
          <p:cNvSpPr>
            <a:spLocks noGrp="1"/>
          </p:cNvSpPr>
          <p:nvPr>
            <p:ph type="sldNum" sz="quarter" idx="4"/>
          </p:nvPr>
        </p:nvSpPr>
        <p:spPr/>
        <p:txBody>
          <a:bodyPr/>
          <a:lstStyle/>
          <a:p>
            <a:fld id="{975F859B-2565-4C4B-8F59-CDA04D02ECAD}" type="slidenum">
              <a:rPr lang="en-US" smtClean="0"/>
              <a:pPr/>
              <a:t>39</a:t>
            </a:fld>
            <a:endParaRPr lang="en-US" dirty="0"/>
          </a:p>
        </p:txBody>
      </p:sp>
    </p:spTree>
    <p:extLst>
      <p:ext uri="{BB962C8B-B14F-4D97-AF65-F5344CB8AC3E}">
        <p14:creationId xmlns:p14="http://schemas.microsoft.com/office/powerpoint/2010/main" val="1473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blurry image of a spiral&#10;&#10;Description automatically generated">
            <a:extLst>
              <a:ext uri="{FF2B5EF4-FFF2-40B4-BE49-F238E27FC236}">
                <a16:creationId xmlns:a16="http://schemas.microsoft.com/office/drawing/2014/main" id="{DA6BAE98-862D-CBFE-1B38-D3A1D0304FC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192" b="8192"/>
          <a:stretch>
            <a:fillRect/>
          </a:stretch>
        </p:blipFill>
        <p:spPr/>
      </p:pic>
      <p:sp>
        <p:nvSpPr>
          <p:cNvPr id="10" name="Text Placeholder 9">
            <a:extLst>
              <a:ext uri="{FF2B5EF4-FFF2-40B4-BE49-F238E27FC236}">
                <a16:creationId xmlns:a16="http://schemas.microsoft.com/office/drawing/2014/main" id="{F021B418-B259-4771-96EA-60780E733557}"/>
              </a:ext>
            </a:extLst>
          </p:cNvPr>
          <p:cNvSpPr>
            <a:spLocks noGrp="1"/>
          </p:cNvSpPr>
          <p:nvPr>
            <p:ph type="body" sz="quarter" idx="27"/>
          </p:nvPr>
        </p:nvSpPr>
        <p:spPr/>
        <p:txBody>
          <a:bodyPr/>
          <a:lstStyle/>
          <a:p>
            <a:endParaRPr lang="en-US" dirty="0"/>
          </a:p>
        </p:txBody>
      </p:sp>
      <p:sp>
        <p:nvSpPr>
          <p:cNvPr id="5" name="Title 4"/>
          <p:cNvSpPr>
            <a:spLocks noGrp="1"/>
          </p:cNvSpPr>
          <p:nvPr>
            <p:ph type="ctrTitle"/>
          </p:nvPr>
        </p:nvSpPr>
        <p:spPr/>
        <p:txBody>
          <a:bodyPr/>
          <a:lstStyle/>
          <a:p>
            <a:r>
              <a:rPr lang="en-US" dirty="0"/>
              <a:t>Background</a:t>
            </a:r>
          </a:p>
        </p:txBody>
      </p:sp>
    </p:spTree>
    <p:extLst>
      <p:ext uri="{BB962C8B-B14F-4D97-AF65-F5344CB8AC3E}">
        <p14:creationId xmlns:p14="http://schemas.microsoft.com/office/powerpoint/2010/main" val="80847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9A831-76BD-7376-84B1-103CCD409C24}"/>
              </a:ext>
            </a:extLst>
          </p:cNvPr>
          <p:cNvSpPr>
            <a:spLocks noGrp="1"/>
          </p:cNvSpPr>
          <p:nvPr>
            <p:ph type="title"/>
          </p:nvPr>
        </p:nvSpPr>
        <p:spPr/>
        <p:txBody>
          <a:bodyPr/>
          <a:lstStyle/>
          <a:p>
            <a:r>
              <a:rPr lang="en-US" b="1" dirty="0"/>
              <a:t>Beneficial Owner – Substantial Control</a:t>
            </a:r>
          </a:p>
        </p:txBody>
      </p:sp>
      <p:sp>
        <p:nvSpPr>
          <p:cNvPr id="3" name="Content Placeholder 2">
            <a:extLst>
              <a:ext uri="{FF2B5EF4-FFF2-40B4-BE49-F238E27FC236}">
                <a16:creationId xmlns:a16="http://schemas.microsoft.com/office/drawing/2014/main" id="{F0275106-57E0-27E9-285D-CD1FF2B150E0}"/>
              </a:ext>
            </a:extLst>
          </p:cNvPr>
          <p:cNvSpPr>
            <a:spLocks noGrp="1"/>
          </p:cNvSpPr>
          <p:nvPr>
            <p:ph idx="1"/>
          </p:nvPr>
        </p:nvSpPr>
        <p:spPr/>
        <p:txBody>
          <a:bodyPr/>
          <a:lstStyle/>
          <a:p>
            <a:r>
              <a:rPr lang="en-US" dirty="0"/>
              <a:t>Substantial control may be exercised over a Reporting Company through: </a:t>
            </a:r>
          </a:p>
          <a:p>
            <a:pPr lvl="1"/>
            <a:r>
              <a:rPr lang="en-US" dirty="0"/>
              <a:t>Board representation;</a:t>
            </a:r>
          </a:p>
          <a:p>
            <a:pPr lvl="1"/>
            <a:r>
              <a:rPr lang="en-US" dirty="0"/>
              <a:t>Ownership or control of a majority of the voting power;</a:t>
            </a:r>
          </a:p>
          <a:p>
            <a:pPr lvl="1"/>
            <a:r>
              <a:rPr lang="en-US" dirty="0"/>
              <a:t>Rights associated with any financing arrangement or interest;</a:t>
            </a:r>
          </a:p>
          <a:p>
            <a:pPr lvl="1"/>
            <a:r>
              <a:rPr lang="en-US" dirty="0"/>
              <a:t>Control over one or more intermediary entities that separately or collectively exercise substantial control over a Reporting Company;</a:t>
            </a:r>
          </a:p>
          <a:p>
            <a:pPr lvl="1"/>
            <a:r>
              <a:rPr lang="en-US" dirty="0"/>
              <a:t>Arrangements or financial or business relationships, whether formal or informal, with other individuals or entities acting as nominees; or</a:t>
            </a:r>
          </a:p>
          <a:p>
            <a:pPr lvl="1"/>
            <a:r>
              <a:rPr lang="en-US" dirty="0"/>
              <a:t>Any other contract, arrangement, understanding, or relationship.</a:t>
            </a:r>
          </a:p>
        </p:txBody>
      </p:sp>
      <p:sp>
        <p:nvSpPr>
          <p:cNvPr id="5" name="Slide Number Placeholder 4">
            <a:extLst>
              <a:ext uri="{FF2B5EF4-FFF2-40B4-BE49-F238E27FC236}">
                <a16:creationId xmlns:a16="http://schemas.microsoft.com/office/drawing/2014/main" id="{A4C6BB96-EEDF-4210-13DF-DA1EF26C4727}"/>
              </a:ext>
            </a:extLst>
          </p:cNvPr>
          <p:cNvSpPr>
            <a:spLocks noGrp="1"/>
          </p:cNvSpPr>
          <p:nvPr>
            <p:ph type="sldNum" sz="quarter" idx="4"/>
          </p:nvPr>
        </p:nvSpPr>
        <p:spPr/>
        <p:txBody>
          <a:bodyPr/>
          <a:lstStyle/>
          <a:p>
            <a:fld id="{975F859B-2565-4C4B-8F59-CDA04D02ECAD}" type="slidenum">
              <a:rPr lang="en-US" smtClean="0"/>
              <a:pPr/>
              <a:t>40</a:t>
            </a:fld>
            <a:endParaRPr lang="en-US" dirty="0"/>
          </a:p>
        </p:txBody>
      </p:sp>
    </p:spTree>
    <p:extLst>
      <p:ext uri="{BB962C8B-B14F-4D97-AF65-F5344CB8AC3E}">
        <p14:creationId xmlns:p14="http://schemas.microsoft.com/office/powerpoint/2010/main" val="157254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1243-C656-B026-5865-7B709E203E04}"/>
              </a:ext>
            </a:extLst>
          </p:cNvPr>
          <p:cNvSpPr>
            <a:spLocks noGrp="1"/>
          </p:cNvSpPr>
          <p:nvPr>
            <p:ph type="title"/>
          </p:nvPr>
        </p:nvSpPr>
        <p:spPr/>
        <p:txBody>
          <a:bodyPr/>
          <a:lstStyle/>
          <a:p>
            <a:r>
              <a:rPr lang="en-US" b="1" dirty="0"/>
              <a:t>Beneficial Owners – Ownership Interests</a:t>
            </a:r>
          </a:p>
        </p:txBody>
      </p:sp>
      <p:sp>
        <p:nvSpPr>
          <p:cNvPr id="3" name="Content Placeholder 2">
            <a:extLst>
              <a:ext uri="{FF2B5EF4-FFF2-40B4-BE49-F238E27FC236}">
                <a16:creationId xmlns:a16="http://schemas.microsoft.com/office/drawing/2014/main" id="{5AAA4DE1-9781-8D32-D573-3C786938351A}"/>
              </a:ext>
            </a:extLst>
          </p:cNvPr>
          <p:cNvSpPr>
            <a:spLocks noGrp="1"/>
          </p:cNvSpPr>
          <p:nvPr>
            <p:ph idx="1"/>
          </p:nvPr>
        </p:nvSpPr>
        <p:spPr/>
        <p:txBody>
          <a:bodyPr/>
          <a:lstStyle/>
          <a:p>
            <a:r>
              <a:rPr lang="en-US" dirty="0"/>
              <a:t>Any equity, stock, or similar instrument or right to acquire such ownership interest, without regard to whether any such instrument is transferable, is classified as stock or anything similar, or confers voting power or voting rights</a:t>
            </a:r>
          </a:p>
          <a:p>
            <a:r>
              <a:rPr lang="en-US" dirty="0"/>
              <a:t>Any capital or profit interest in an entity</a:t>
            </a:r>
          </a:p>
          <a:p>
            <a:r>
              <a:rPr lang="en-US" dirty="0"/>
              <a:t>Convertible interests and futures on convertible interests</a:t>
            </a:r>
          </a:p>
          <a:p>
            <a:r>
              <a:rPr lang="en-US" dirty="0"/>
              <a:t>Warrants and rights to purchase or sell shares or interests</a:t>
            </a:r>
          </a:p>
          <a:p>
            <a:r>
              <a:rPr lang="en-US" dirty="0"/>
              <a:t>Options to purchase or sell</a:t>
            </a:r>
          </a:p>
          <a:p>
            <a:r>
              <a:rPr lang="en-US" dirty="0"/>
              <a:t>Any other instrument, contract, arrangement, understanding, relationship, or mechanism used to establish ownership</a:t>
            </a:r>
          </a:p>
          <a:p>
            <a:endParaRPr lang="en-US" dirty="0"/>
          </a:p>
        </p:txBody>
      </p:sp>
      <p:sp>
        <p:nvSpPr>
          <p:cNvPr id="5" name="Slide Number Placeholder 4">
            <a:extLst>
              <a:ext uri="{FF2B5EF4-FFF2-40B4-BE49-F238E27FC236}">
                <a16:creationId xmlns:a16="http://schemas.microsoft.com/office/drawing/2014/main" id="{E1AF5A10-A88A-0720-6F99-9FA1F283329D}"/>
              </a:ext>
            </a:extLst>
          </p:cNvPr>
          <p:cNvSpPr>
            <a:spLocks noGrp="1"/>
          </p:cNvSpPr>
          <p:nvPr>
            <p:ph type="sldNum" sz="quarter" idx="4"/>
          </p:nvPr>
        </p:nvSpPr>
        <p:spPr/>
        <p:txBody>
          <a:bodyPr/>
          <a:lstStyle/>
          <a:p>
            <a:fld id="{975F859B-2565-4C4B-8F59-CDA04D02ECAD}" type="slidenum">
              <a:rPr lang="en-US" smtClean="0"/>
              <a:pPr/>
              <a:t>41</a:t>
            </a:fld>
            <a:endParaRPr lang="en-US" dirty="0"/>
          </a:p>
        </p:txBody>
      </p:sp>
    </p:spTree>
    <p:extLst>
      <p:ext uri="{BB962C8B-B14F-4D97-AF65-F5344CB8AC3E}">
        <p14:creationId xmlns:p14="http://schemas.microsoft.com/office/powerpoint/2010/main" val="315484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FEE6-AE2F-C417-70AA-BD86DA42B3EF}"/>
              </a:ext>
            </a:extLst>
          </p:cNvPr>
          <p:cNvSpPr>
            <a:spLocks noGrp="1"/>
          </p:cNvSpPr>
          <p:nvPr>
            <p:ph type="title"/>
          </p:nvPr>
        </p:nvSpPr>
        <p:spPr/>
        <p:txBody>
          <a:bodyPr/>
          <a:lstStyle/>
          <a:p>
            <a:r>
              <a:rPr lang="en-US" b="1" dirty="0"/>
              <a:t>Beneficial Ownership – Ownership Interests</a:t>
            </a:r>
          </a:p>
        </p:txBody>
      </p:sp>
      <p:sp>
        <p:nvSpPr>
          <p:cNvPr id="3" name="Content Placeholder 2">
            <a:extLst>
              <a:ext uri="{FF2B5EF4-FFF2-40B4-BE49-F238E27FC236}">
                <a16:creationId xmlns:a16="http://schemas.microsoft.com/office/drawing/2014/main" id="{2D9B459F-19A0-B7CC-9BBE-D6099ACF43F6}"/>
              </a:ext>
            </a:extLst>
          </p:cNvPr>
          <p:cNvSpPr>
            <a:spLocks noGrp="1"/>
          </p:cNvSpPr>
          <p:nvPr>
            <p:ph idx="1"/>
          </p:nvPr>
        </p:nvSpPr>
        <p:spPr/>
        <p:txBody>
          <a:bodyPr/>
          <a:lstStyle/>
          <a:p>
            <a:r>
              <a:rPr lang="en-US" dirty="0"/>
              <a:t>Ownership includes:</a:t>
            </a:r>
          </a:p>
          <a:p>
            <a:pPr lvl="1"/>
            <a:r>
              <a:rPr lang="en-US" dirty="0"/>
              <a:t>Joint ownership of an undivided interest</a:t>
            </a:r>
          </a:p>
          <a:p>
            <a:pPr lvl="1"/>
            <a:r>
              <a:rPr lang="en-US" dirty="0"/>
              <a:t>Ownership through another individual acting as a nominee, intermediary, custodian, or agent</a:t>
            </a:r>
          </a:p>
          <a:p>
            <a:pPr lvl="1"/>
            <a:r>
              <a:rPr lang="en-US" dirty="0"/>
              <a:t>For a trust holding an ownership interest,</a:t>
            </a:r>
          </a:p>
          <a:p>
            <a:pPr lvl="2"/>
            <a:r>
              <a:rPr lang="en-US" dirty="0"/>
              <a:t>A trustee who can dispose of the trust assets</a:t>
            </a:r>
          </a:p>
          <a:p>
            <a:pPr lvl="2"/>
            <a:r>
              <a:rPr lang="en-US" dirty="0"/>
              <a:t>A beneficiary who is the sole permissible recipient of income and principal or who can withdraw substantially all of the trust assets</a:t>
            </a:r>
          </a:p>
          <a:p>
            <a:pPr lvl="2"/>
            <a:r>
              <a:rPr lang="en-US" dirty="0"/>
              <a:t>A grantor who has the right to revoke the trust or withdraw all of its assets</a:t>
            </a:r>
          </a:p>
          <a:p>
            <a:r>
              <a:rPr lang="en-US" dirty="0"/>
              <a:t>Ownership of intermediary entities that own or control ownership interests in a Reporting Company </a:t>
            </a:r>
          </a:p>
          <a:p>
            <a:endParaRPr lang="en-US" dirty="0"/>
          </a:p>
        </p:txBody>
      </p:sp>
      <p:sp>
        <p:nvSpPr>
          <p:cNvPr id="5" name="Slide Number Placeholder 4">
            <a:extLst>
              <a:ext uri="{FF2B5EF4-FFF2-40B4-BE49-F238E27FC236}">
                <a16:creationId xmlns:a16="http://schemas.microsoft.com/office/drawing/2014/main" id="{D1A67D60-E5B3-5A69-7A29-B9B3ACDC7D6D}"/>
              </a:ext>
            </a:extLst>
          </p:cNvPr>
          <p:cNvSpPr>
            <a:spLocks noGrp="1"/>
          </p:cNvSpPr>
          <p:nvPr>
            <p:ph type="sldNum" sz="quarter" idx="4"/>
          </p:nvPr>
        </p:nvSpPr>
        <p:spPr/>
        <p:txBody>
          <a:bodyPr/>
          <a:lstStyle/>
          <a:p>
            <a:fld id="{975F859B-2565-4C4B-8F59-CDA04D02ECAD}" type="slidenum">
              <a:rPr lang="en-US" smtClean="0"/>
              <a:pPr/>
              <a:t>42</a:t>
            </a:fld>
            <a:endParaRPr lang="en-US" dirty="0"/>
          </a:p>
        </p:txBody>
      </p:sp>
    </p:spTree>
    <p:extLst>
      <p:ext uri="{BB962C8B-B14F-4D97-AF65-F5344CB8AC3E}">
        <p14:creationId xmlns:p14="http://schemas.microsoft.com/office/powerpoint/2010/main" val="251200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F76A-E7C1-84F7-6567-FF99E9C87DBA}"/>
              </a:ext>
            </a:extLst>
          </p:cNvPr>
          <p:cNvSpPr>
            <a:spLocks noGrp="1"/>
          </p:cNvSpPr>
          <p:nvPr>
            <p:ph type="title"/>
          </p:nvPr>
        </p:nvSpPr>
        <p:spPr/>
        <p:txBody>
          <a:bodyPr/>
          <a:lstStyle/>
          <a:p>
            <a:r>
              <a:rPr lang="en-US" b="1" dirty="0"/>
              <a:t>Beneficial Ownership – Ownership Interests</a:t>
            </a:r>
          </a:p>
        </p:txBody>
      </p:sp>
      <p:sp>
        <p:nvSpPr>
          <p:cNvPr id="3" name="Content Placeholder 2">
            <a:extLst>
              <a:ext uri="{FF2B5EF4-FFF2-40B4-BE49-F238E27FC236}">
                <a16:creationId xmlns:a16="http://schemas.microsoft.com/office/drawing/2014/main" id="{3EFF6513-023D-67A2-5755-485536375CB7}"/>
              </a:ext>
            </a:extLst>
          </p:cNvPr>
          <p:cNvSpPr>
            <a:spLocks noGrp="1"/>
          </p:cNvSpPr>
          <p:nvPr>
            <p:ph idx="1"/>
          </p:nvPr>
        </p:nvSpPr>
        <p:spPr/>
        <p:txBody>
          <a:bodyPr/>
          <a:lstStyle/>
          <a:p>
            <a:r>
              <a:rPr lang="en-US" sz="2400" dirty="0"/>
              <a:t>In calculating a person’s percentage ownership interests, all options and similar interests are treated as exercised</a:t>
            </a:r>
          </a:p>
          <a:p>
            <a:r>
              <a:rPr lang="en-US" sz="2400" dirty="0"/>
              <a:t>The percentage ownership of capital or profits interests is calculated as a percentage of the total outstanding capital and profit interests of the entity</a:t>
            </a:r>
          </a:p>
          <a:p>
            <a:r>
              <a:rPr lang="en-US" sz="2400" dirty="0"/>
              <a:t>For corporations, entities treated as corporations for federal income tax purposes, and other reporting companies that issue shares of stock, percentage ownership is the greater of:</a:t>
            </a:r>
          </a:p>
          <a:p>
            <a:pPr lvl="1"/>
            <a:r>
              <a:rPr lang="en-US" sz="2000" dirty="0"/>
              <a:t>(1) the percentage of the total outstanding voting power of all classes of ownership interests entitled to vote, or </a:t>
            </a:r>
          </a:p>
          <a:p>
            <a:pPr lvl="1"/>
            <a:r>
              <a:rPr lang="en-US" sz="2000" dirty="0"/>
              <a:t>(2) the percentage of the total outstanding value of all classes of ownership interests</a:t>
            </a:r>
          </a:p>
          <a:p>
            <a:r>
              <a:rPr lang="en-US" sz="2400" dirty="0"/>
              <a:t>If it is difficult to calculate the percentage ownership interest, look to the percentage owned or controlled of any class or type of interest of a Reporting Company</a:t>
            </a:r>
          </a:p>
          <a:p>
            <a:endParaRPr lang="en-US" dirty="0"/>
          </a:p>
        </p:txBody>
      </p:sp>
      <p:sp>
        <p:nvSpPr>
          <p:cNvPr id="5" name="Slide Number Placeholder 4">
            <a:extLst>
              <a:ext uri="{FF2B5EF4-FFF2-40B4-BE49-F238E27FC236}">
                <a16:creationId xmlns:a16="http://schemas.microsoft.com/office/drawing/2014/main" id="{ECC043D7-4F9B-AAB0-6291-A3045456A588}"/>
              </a:ext>
            </a:extLst>
          </p:cNvPr>
          <p:cNvSpPr>
            <a:spLocks noGrp="1"/>
          </p:cNvSpPr>
          <p:nvPr>
            <p:ph type="sldNum" sz="quarter" idx="4"/>
          </p:nvPr>
        </p:nvSpPr>
        <p:spPr/>
        <p:txBody>
          <a:bodyPr/>
          <a:lstStyle/>
          <a:p>
            <a:fld id="{975F859B-2565-4C4B-8F59-CDA04D02ECAD}" type="slidenum">
              <a:rPr lang="en-US" smtClean="0"/>
              <a:pPr/>
              <a:t>43</a:t>
            </a:fld>
            <a:endParaRPr lang="en-US" dirty="0"/>
          </a:p>
        </p:txBody>
      </p:sp>
    </p:spTree>
    <p:extLst>
      <p:ext uri="{BB962C8B-B14F-4D97-AF65-F5344CB8AC3E}">
        <p14:creationId xmlns:p14="http://schemas.microsoft.com/office/powerpoint/2010/main" val="120996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B506-0833-02C8-7528-BC5F7A59E1B0}"/>
              </a:ext>
            </a:extLst>
          </p:cNvPr>
          <p:cNvSpPr>
            <a:spLocks noGrp="1"/>
          </p:cNvSpPr>
          <p:nvPr>
            <p:ph type="title"/>
          </p:nvPr>
        </p:nvSpPr>
        <p:spPr/>
        <p:txBody>
          <a:bodyPr/>
          <a:lstStyle/>
          <a:p>
            <a:r>
              <a:rPr lang="en-US" b="1" dirty="0"/>
              <a:t>Beneficial Ownership - Exceptions</a:t>
            </a:r>
          </a:p>
        </p:txBody>
      </p:sp>
      <p:sp>
        <p:nvSpPr>
          <p:cNvPr id="3" name="Content Placeholder 2">
            <a:extLst>
              <a:ext uri="{FF2B5EF4-FFF2-40B4-BE49-F238E27FC236}">
                <a16:creationId xmlns:a16="http://schemas.microsoft.com/office/drawing/2014/main" id="{86BCDA22-BADD-0832-8109-3E61327B1F4A}"/>
              </a:ext>
            </a:extLst>
          </p:cNvPr>
          <p:cNvSpPr>
            <a:spLocks noGrp="1"/>
          </p:cNvSpPr>
          <p:nvPr>
            <p:ph idx="1"/>
          </p:nvPr>
        </p:nvSpPr>
        <p:spPr/>
        <p:txBody>
          <a:bodyPr/>
          <a:lstStyle/>
          <a:p>
            <a:r>
              <a:rPr lang="en-US" sz="2400" dirty="0"/>
              <a:t>A minor child if the Reporting Company reports the required information for a parent or guardian</a:t>
            </a:r>
          </a:p>
          <a:p>
            <a:r>
              <a:rPr lang="en-US" sz="2400" dirty="0"/>
              <a:t>A nominee, intermediary, custodian, or agent acting on behalf of another individual</a:t>
            </a:r>
          </a:p>
          <a:p>
            <a:r>
              <a:rPr lang="en-US" sz="2400" dirty="0"/>
              <a:t>An employee of a Reporting Company, acting solely as an employee, whose substantial control over or economic benefits from such entity are derived solely from the employment status of the employee, provided that such person is not a senior officer</a:t>
            </a:r>
          </a:p>
          <a:p>
            <a:r>
              <a:rPr lang="en-US" sz="2400" dirty="0"/>
              <a:t>An individual whose only interest in a Reporting Company is a future interest through a right of inheritance</a:t>
            </a:r>
          </a:p>
          <a:p>
            <a:r>
              <a:rPr lang="en-US" sz="2400" dirty="0"/>
              <a:t>A creditor whose sole interest is based on the right to receive the repayment of money or an associated loan covenant or other right intended to secure repayment.</a:t>
            </a:r>
          </a:p>
          <a:p>
            <a:endParaRPr lang="en-US" dirty="0"/>
          </a:p>
        </p:txBody>
      </p:sp>
      <p:sp>
        <p:nvSpPr>
          <p:cNvPr id="5" name="Slide Number Placeholder 4">
            <a:extLst>
              <a:ext uri="{FF2B5EF4-FFF2-40B4-BE49-F238E27FC236}">
                <a16:creationId xmlns:a16="http://schemas.microsoft.com/office/drawing/2014/main" id="{8A164A6E-9EFF-91D6-5A74-92E01BD6D24F}"/>
              </a:ext>
            </a:extLst>
          </p:cNvPr>
          <p:cNvSpPr>
            <a:spLocks noGrp="1"/>
          </p:cNvSpPr>
          <p:nvPr>
            <p:ph type="sldNum" sz="quarter" idx="4"/>
          </p:nvPr>
        </p:nvSpPr>
        <p:spPr/>
        <p:txBody>
          <a:bodyPr/>
          <a:lstStyle/>
          <a:p>
            <a:fld id="{975F859B-2565-4C4B-8F59-CDA04D02ECAD}" type="slidenum">
              <a:rPr lang="en-US" smtClean="0"/>
              <a:pPr/>
              <a:t>44</a:t>
            </a:fld>
            <a:endParaRPr lang="en-US" dirty="0"/>
          </a:p>
        </p:txBody>
      </p:sp>
    </p:spTree>
    <p:extLst>
      <p:ext uri="{BB962C8B-B14F-4D97-AF65-F5344CB8AC3E}">
        <p14:creationId xmlns:p14="http://schemas.microsoft.com/office/powerpoint/2010/main" val="354035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7FF65D-3BAF-29C7-09ED-6A9ACF084C2B}"/>
              </a:ext>
            </a:extLst>
          </p:cNvPr>
          <p:cNvPicPr>
            <a:picLocks noChangeAspect="1"/>
          </p:cNvPicPr>
          <p:nvPr/>
        </p:nvPicPr>
        <p:blipFill>
          <a:blip r:embed="rId3">
            <a:extLst>
              <a:ext uri="{28A0092B-C50C-407E-A947-70E740481C1C}">
                <a14:useLocalDpi xmlns:a14="http://schemas.microsoft.com/office/drawing/2010/main" val="0"/>
              </a:ext>
            </a:extLst>
          </a:blip>
          <a:srcRect t="5755" b="5755"/>
          <a:stretch/>
        </p:blipFill>
        <p:spPr>
          <a:xfrm>
            <a:off x="20" y="54857"/>
            <a:ext cx="12203296" cy="6803143"/>
          </a:xfrm>
          <a:prstGeom prst="rect">
            <a:avLst/>
          </a:prstGeom>
          <a:noFill/>
        </p:spPr>
      </p:pic>
      <p:sp>
        <p:nvSpPr>
          <p:cNvPr id="15" name="Text Placeholder 2">
            <a:extLst>
              <a:ext uri="{FF2B5EF4-FFF2-40B4-BE49-F238E27FC236}">
                <a16:creationId xmlns:a16="http://schemas.microsoft.com/office/drawing/2014/main" id="{73D83649-FE59-0B14-0D7B-DC64500A090A}"/>
              </a:ext>
            </a:extLst>
          </p:cNvPr>
          <p:cNvSpPr>
            <a:spLocks noGrp="1"/>
          </p:cNvSpPr>
          <p:nvPr>
            <p:ph type="body" sz="quarter" idx="27"/>
          </p:nvPr>
        </p:nvSpPr>
        <p:spPr>
          <a:xfrm>
            <a:off x="3306760" y="3602438"/>
            <a:ext cx="8896555" cy="2464599"/>
          </a:xfrm>
        </p:spPr>
        <p:txBody>
          <a:bodyPr/>
          <a:lstStyle/>
          <a:p>
            <a:endParaRPr lang="en-US" dirty="0"/>
          </a:p>
        </p:txBody>
      </p:sp>
      <p:sp>
        <p:nvSpPr>
          <p:cNvPr id="4" name="Title 3">
            <a:extLst>
              <a:ext uri="{FF2B5EF4-FFF2-40B4-BE49-F238E27FC236}">
                <a16:creationId xmlns:a16="http://schemas.microsoft.com/office/drawing/2014/main" id="{896689B5-C7B6-42FA-9120-8A29AE90919D}"/>
              </a:ext>
            </a:extLst>
          </p:cNvPr>
          <p:cNvSpPr>
            <a:spLocks noGrp="1"/>
          </p:cNvSpPr>
          <p:nvPr>
            <p:ph type="ctrTitle"/>
          </p:nvPr>
        </p:nvSpPr>
        <p:spPr>
          <a:xfrm>
            <a:off x="4334392" y="4010064"/>
            <a:ext cx="6841290" cy="1649345"/>
          </a:xfrm>
        </p:spPr>
        <p:txBody>
          <a:bodyPr anchor="ctr">
            <a:normAutofit/>
          </a:bodyPr>
          <a:lstStyle/>
          <a:p>
            <a:r>
              <a:rPr lang="en-US" dirty="0"/>
              <a:t>Who is a Company Applicant?</a:t>
            </a:r>
          </a:p>
        </p:txBody>
      </p:sp>
    </p:spTree>
    <p:extLst>
      <p:ext uri="{BB962C8B-B14F-4D97-AF65-F5344CB8AC3E}">
        <p14:creationId xmlns:p14="http://schemas.microsoft.com/office/powerpoint/2010/main" val="12972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2FADF-B054-C098-FED7-E35F63DA3F61}"/>
              </a:ext>
            </a:extLst>
          </p:cNvPr>
          <p:cNvSpPr>
            <a:spLocks noGrp="1"/>
          </p:cNvSpPr>
          <p:nvPr>
            <p:ph type="title"/>
          </p:nvPr>
        </p:nvSpPr>
        <p:spPr/>
        <p:txBody>
          <a:bodyPr/>
          <a:lstStyle/>
          <a:p>
            <a:r>
              <a:rPr lang="en-US" b="1" dirty="0"/>
              <a:t>Company Applicant</a:t>
            </a:r>
          </a:p>
        </p:txBody>
      </p:sp>
      <p:sp>
        <p:nvSpPr>
          <p:cNvPr id="3" name="Content Placeholder 2">
            <a:extLst>
              <a:ext uri="{FF2B5EF4-FFF2-40B4-BE49-F238E27FC236}">
                <a16:creationId xmlns:a16="http://schemas.microsoft.com/office/drawing/2014/main" id="{00987432-2DF6-2738-42BD-D73FA88805F9}"/>
              </a:ext>
            </a:extLst>
          </p:cNvPr>
          <p:cNvSpPr>
            <a:spLocks noGrp="1"/>
          </p:cNvSpPr>
          <p:nvPr>
            <p:ph idx="1"/>
          </p:nvPr>
        </p:nvSpPr>
        <p:spPr/>
        <p:txBody>
          <a:bodyPr/>
          <a:lstStyle/>
          <a:p>
            <a:r>
              <a:rPr lang="en-US" dirty="0"/>
              <a:t>For a domestic Reporting Company, the individual who directly files the document that creates the domestic Reporting Company</a:t>
            </a:r>
          </a:p>
          <a:p>
            <a:r>
              <a:rPr lang="en-US" dirty="0"/>
              <a:t>For a foreign Reporting Company, the individual who directly files the document that registers the foreign Reporting Company</a:t>
            </a:r>
          </a:p>
          <a:p>
            <a:r>
              <a:rPr lang="en-US" dirty="0"/>
              <a:t>The individual who is primarily responsible for directing or controlling such filing, if more than one person is involved with the filing</a:t>
            </a:r>
          </a:p>
          <a:p>
            <a:r>
              <a:rPr lang="en-US" dirty="0"/>
              <a:t>No more than two Company Applicants for any Reporting Company</a:t>
            </a:r>
          </a:p>
        </p:txBody>
      </p:sp>
      <p:sp>
        <p:nvSpPr>
          <p:cNvPr id="5" name="Slide Number Placeholder 4">
            <a:extLst>
              <a:ext uri="{FF2B5EF4-FFF2-40B4-BE49-F238E27FC236}">
                <a16:creationId xmlns:a16="http://schemas.microsoft.com/office/drawing/2014/main" id="{8B878448-7452-5CCC-9055-F50C867D27D3}"/>
              </a:ext>
            </a:extLst>
          </p:cNvPr>
          <p:cNvSpPr>
            <a:spLocks noGrp="1"/>
          </p:cNvSpPr>
          <p:nvPr>
            <p:ph type="sldNum" sz="quarter" idx="4"/>
          </p:nvPr>
        </p:nvSpPr>
        <p:spPr/>
        <p:txBody>
          <a:bodyPr/>
          <a:lstStyle/>
          <a:p>
            <a:fld id="{975F859B-2565-4C4B-8F59-CDA04D02ECAD}" type="slidenum">
              <a:rPr lang="en-US" smtClean="0"/>
              <a:pPr/>
              <a:t>46</a:t>
            </a:fld>
            <a:endParaRPr lang="en-US" dirty="0"/>
          </a:p>
        </p:txBody>
      </p:sp>
    </p:spTree>
    <p:extLst>
      <p:ext uri="{BB962C8B-B14F-4D97-AF65-F5344CB8AC3E}">
        <p14:creationId xmlns:p14="http://schemas.microsoft.com/office/powerpoint/2010/main" val="398152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2FADF-B054-C098-FED7-E35F63DA3F61}"/>
              </a:ext>
            </a:extLst>
          </p:cNvPr>
          <p:cNvSpPr>
            <a:spLocks noGrp="1"/>
          </p:cNvSpPr>
          <p:nvPr>
            <p:ph type="title"/>
          </p:nvPr>
        </p:nvSpPr>
        <p:spPr/>
        <p:txBody>
          <a:bodyPr/>
          <a:lstStyle/>
          <a:p>
            <a:r>
              <a:rPr lang="en-US" b="1" dirty="0"/>
              <a:t>Company Applicant</a:t>
            </a:r>
          </a:p>
        </p:txBody>
      </p:sp>
      <p:sp>
        <p:nvSpPr>
          <p:cNvPr id="3" name="Content Placeholder 2">
            <a:extLst>
              <a:ext uri="{FF2B5EF4-FFF2-40B4-BE49-F238E27FC236}">
                <a16:creationId xmlns:a16="http://schemas.microsoft.com/office/drawing/2014/main" id="{00987432-2DF6-2738-42BD-D73FA88805F9}"/>
              </a:ext>
            </a:extLst>
          </p:cNvPr>
          <p:cNvSpPr>
            <a:spLocks noGrp="1"/>
          </p:cNvSpPr>
          <p:nvPr>
            <p:ph idx="1"/>
          </p:nvPr>
        </p:nvSpPr>
        <p:spPr/>
        <p:txBody>
          <a:bodyPr/>
          <a:lstStyle/>
          <a:p>
            <a:r>
              <a:rPr lang="en-US" dirty="0"/>
              <a:t>Final reporting rule clarifications and examples:</a:t>
            </a:r>
          </a:p>
          <a:p>
            <a:pPr lvl="1"/>
            <a:r>
              <a:rPr lang="en-US" dirty="0"/>
              <a:t>State filing office employees</a:t>
            </a:r>
          </a:p>
          <a:p>
            <a:pPr lvl="1"/>
            <a:r>
              <a:rPr lang="en-US" dirty="0"/>
              <a:t>Commercial business formation services</a:t>
            </a:r>
          </a:p>
          <a:p>
            <a:pPr lvl="1"/>
            <a:r>
              <a:rPr lang="en-US" dirty="0"/>
              <a:t>Law firm staff</a:t>
            </a:r>
          </a:p>
          <a:p>
            <a:pPr lvl="1"/>
            <a:r>
              <a:rPr lang="en-US" dirty="0"/>
              <a:t>Self filing</a:t>
            </a:r>
          </a:p>
          <a:p>
            <a:r>
              <a:rPr lang="en-US" dirty="0"/>
              <a:t>Need for final rule clarifications and examples of how the requirements apply</a:t>
            </a:r>
          </a:p>
          <a:p>
            <a:endParaRPr lang="en-US" dirty="0"/>
          </a:p>
        </p:txBody>
      </p:sp>
      <p:sp>
        <p:nvSpPr>
          <p:cNvPr id="5" name="Slide Number Placeholder 4">
            <a:extLst>
              <a:ext uri="{FF2B5EF4-FFF2-40B4-BE49-F238E27FC236}">
                <a16:creationId xmlns:a16="http://schemas.microsoft.com/office/drawing/2014/main" id="{8B878448-7452-5CCC-9055-F50C867D27D3}"/>
              </a:ext>
            </a:extLst>
          </p:cNvPr>
          <p:cNvSpPr>
            <a:spLocks noGrp="1"/>
          </p:cNvSpPr>
          <p:nvPr>
            <p:ph type="sldNum" sz="quarter" idx="4"/>
          </p:nvPr>
        </p:nvSpPr>
        <p:spPr/>
        <p:txBody>
          <a:bodyPr/>
          <a:lstStyle/>
          <a:p>
            <a:fld id="{975F859B-2565-4C4B-8F59-CDA04D02ECAD}" type="slidenum">
              <a:rPr lang="en-US" smtClean="0"/>
              <a:pPr/>
              <a:t>47</a:t>
            </a:fld>
            <a:endParaRPr lang="en-US" dirty="0"/>
          </a:p>
        </p:txBody>
      </p:sp>
    </p:spTree>
    <p:extLst>
      <p:ext uri="{BB962C8B-B14F-4D97-AF65-F5344CB8AC3E}">
        <p14:creationId xmlns:p14="http://schemas.microsoft.com/office/powerpoint/2010/main" val="387542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ngled shot of pen on a graph">
            <a:extLst>
              <a:ext uri="{FF2B5EF4-FFF2-40B4-BE49-F238E27FC236}">
                <a16:creationId xmlns:a16="http://schemas.microsoft.com/office/drawing/2014/main" id="{76151F27-AAD7-AC86-C723-2A3E3B1BDADE}"/>
              </a:ext>
            </a:extLst>
          </p:cNvPr>
          <p:cNvPicPr>
            <a:picLocks noChangeAspect="1"/>
          </p:cNvPicPr>
          <p:nvPr/>
        </p:nvPicPr>
        <p:blipFill rotWithShape="1">
          <a:blip r:embed="rId2"/>
          <a:srcRect t="9817" r="-1" b="6664"/>
          <a:stretch/>
        </p:blipFill>
        <p:spPr>
          <a:xfrm>
            <a:off x="20" y="54857"/>
            <a:ext cx="12203296" cy="6803143"/>
          </a:xfrm>
          <a:prstGeom prst="rect">
            <a:avLst/>
          </a:prstGeom>
          <a:noFill/>
        </p:spPr>
      </p:pic>
      <p:sp>
        <p:nvSpPr>
          <p:cNvPr id="15" name="Text Placeholder 2">
            <a:extLst>
              <a:ext uri="{FF2B5EF4-FFF2-40B4-BE49-F238E27FC236}">
                <a16:creationId xmlns:a16="http://schemas.microsoft.com/office/drawing/2014/main" id="{14A99727-3A60-8FD5-6114-B596A2F50F7C}"/>
              </a:ext>
            </a:extLst>
          </p:cNvPr>
          <p:cNvSpPr>
            <a:spLocks noGrp="1"/>
          </p:cNvSpPr>
          <p:nvPr>
            <p:ph type="body" sz="quarter" idx="27"/>
          </p:nvPr>
        </p:nvSpPr>
        <p:spPr>
          <a:xfrm>
            <a:off x="3306760" y="3602438"/>
            <a:ext cx="8896555" cy="2464599"/>
          </a:xfrm>
        </p:spPr>
        <p:txBody>
          <a:bodyPr/>
          <a:lstStyle/>
          <a:p>
            <a:endParaRPr lang="en-US" dirty="0"/>
          </a:p>
        </p:txBody>
      </p:sp>
      <p:sp>
        <p:nvSpPr>
          <p:cNvPr id="7" name="Title 6">
            <a:extLst>
              <a:ext uri="{FF2B5EF4-FFF2-40B4-BE49-F238E27FC236}">
                <a16:creationId xmlns:a16="http://schemas.microsoft.com/office/drawing/2014/main" id="{80D700C9-552D-DE31-169F-BF7F1E5D6C22}"/>
              </a:ext>
            </a:extLst>
          </p:cNvPr>
          <p:cNvSpPr>
            <a:spLocks noGrp="1"/>
          </p:cNvSpPr>
          <p:nvPr>
            <p:ph type="ctrTitle"/>
          </p:nvPr>
        </p:nvSpPr>
        <p:spPr>
          <a:xfrm>
            <a:off x="4334392" y="4010064"/>
            <a:ext cx="6841290" cy="1649345"/>
          </a:xfrm>
        </p:spPr>
        <p:txBody>
          <a:bodyPr anchor="ctr">
            <a:normAutofit/>
          </a:bodyPr>
          <a:lstStyle/>
          <a:p>
            <a:r>
              <a:rPr lang="en-US" dirty="0"/>
              <a:t>Obligation to Update BOI Reports</a:t>
            </a:r>
          </a:p>
        </p:txBody>
      </p:sp>
      <p:sp>
        <p:nvSpPr>
          <p:cNvPr id="5" name="Slide Number Placeholder 4" hidden="1">
            <a:extLst>
              <a:ext uri="{FF2B5EF4-FFF2-40B4-BE49-F238E27FC236}">
                <a16:creationId xmlns:a16="http://schemas.microsoft.com/office/drawing/2014/main" id="{8CF83135-5D11-ABE5-D153-1943BAB4E203}"/>
              </a:ext>
            </a:extLst>
          </p:cNvPr>
          <p:cNvSpPr>
            <a:spLocks noGrp="1"/>
          </p:cNvSpPr>
          <p:nvPr>
            <p:ph type="sldNum" sz="quarter" idx="4294967295"/>
          </p:nvPr>
        </p:nvSpPr>
        <p:spPr>
          <a:xfrm>
            <a:off x="11766550" y="6446838"/>
            <a:ext cx="425450" cy="280987"/>
          </a:xfrm>
        </p:spPr>
        <p:txBody>
          <a:bodyPr/>
          <a:lstStyle/>
          <a:p>
            <a:pPr>
              <a:spcAft>
                <a:spcPts val="600"/>
              </a:spcAft>
            </a:pPr>
            <a:fld id="{975F859B-2565-4C4B-8F59-CDA04D02ECAD}" type="slidenum">
              <a:rPr lang="en-US" smtClean="0"/>
              <a:pPr>
                <a:spcAft>
                  <a:spcPts val="600"/>
                </a:spcAft>
              </a:pPr>
              <a:t>48</a:t>
            </a:fld>
            <a:endParaRPr lang="en-US" dirty="0"/>
          </a:p>
        </p:txBody>
      </p:sp>
    </p:spTree>
    <p:extLst>
      <p:ext uri="{BB962C8B-B14F-4D97-AF65-F5344CB8AC3E}">
        <p14:creationId xmlns:p14="http://schemas.microsoft.com/office/powerpoint/2010/main" val="325241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E9BE-AA71-4982-C631-5294D6E90229}"/>
              </a:ext>
            </a:extLst>
          </p:cNvPr>
          <p:cNvSpPr>
            <a:spLocks noGrp="1"/>
          </p:cNvSpPr>
          <p:nvPr>
            <p:ph type="title"/>
          </p:nvPr>
        </p:nvSpPr>
        <p:spPr/>
        <p:txBody>
          <a:bodyPr/>
          <a:lstStyle/>
          <a:p>
            <a:r>
              <a:rPr lang="en-US" b="1" dirty="0"/>
              <a:t>Updated BOI Reports</a:t>
            </a:r>
          </a:p>
        </p:txBody>
      </p:sp>
      <p:sp>
        <p:nvSpPr>
          <p:cNvPr id="3" name="Content Placeholder 2">
            <a:extLst>
              <a:ext uri="{FF2B5EF4-FFF2-40B4-BE49-F238E27FC236}">
                <a16:creationId xmlns:a16="http://schemas.microsoft.com/office/drawing/2014/main" id="{C38079E1-ACA3-4EED-50B9-82AB911AE7A4}"/>
              </a:ext>
            </a:extLst>
          </p:cNvPr>
          <p:cNvSpPr>
            <a:spLocks noGrp="1"/>
          </p:cNvSpPr>
          <p:nvPr>
            <p:ph idx="1"/>
          </p:nvPr>
        </p:nvSpPr>
        <p:spPr/>
        <p:txBody>
          <a:bodyPr/>
          <a:lstStyle/>
          <a:p>
            <a:r>
              <a:rPr lang="en-US" dirty="0"/>
              <a:t>If there is a change in the information reported for any Reporting Company or beneficial owner or a change in who is a beneficial owner, an updated report must be filed within 30 calendar days of the change</a:t>
            </a:r>
          </a:p>
          <a:p>
            <a:r>
              <a:rPr lang="en-US" dirty="0"/>
              <a:t>Updated reports are also required if:</a:t>
            </a:r>
          </a:p>
          <a:p>
            <a:pPr lvl="1"/>
            <a:r>
              <a:rPr lang="en-US" dirty="0"/>
              <a:t>a Reporting Company becomes eligible for an exemption from the filing requirements after its initial report is filed;</a:t>
            </a:r>
          </a:p>
          <a:p>
            <a:pPr lvl="1"/>
            <a:r>
              <a:rPr lang="en-US" dirty="0"/>
              <a:t>If an individual is a beneficial owner of a Reporting Company by virtue of property interests or other rights subject to transfer upon death, and such individual dies; or</a:t>
            </a:r>
          </a:p>
          <a:p>
            <a:pPr lvl="1"/>
            <a:r>
              <a:rPr lang="en-US" dirty="0"/>
              <a:t>If a Reporting Company has reported the parent or guardian of a minor as a beneficial owner and the minor reaches majority</a:t>
            </a:r>
          </a:p>
          <a:p>
            <a:r>
              <a:rPr lang="en-US" dirty="0"/>
              <a:t>Newly exempt entities</a:t>
            </a:r>
          </a:p>
          <a:p>
            <a:endParaRPr lang="en-US" dirty="0"/>
          </a:p>
        </p:txBody>
      </p:sp>
      <p:sp>
        <p:nvSpPr>
          <p:cNvPr id="5" name="Slide Number Placeholder 4">
            <a:extLst>
              <a:ext uri="{FF2B5EF4-FFF2-40B4-BE49-F238E27FC236}">
                <a16:creationId xmlns:a16="http://schemas.microsoft.com/office/drawing/2014/main" id="{36C153B1-3557-4E15-4581-E86741C1E4D5}"/>
              </a:ext>
            </a:extLst>
          </p:cNvPr>
          <p:cNvSpPr>
            <a:spLocks noGrp="1"/>
          </p:cNvSpPr>
          <p:nvPr>
            <p:ph type="sldNum" sz="quarter" idx="4"/>
          </p:nvPr>
        </p:nvSpPr>
        <p:spPr/>
        <p:txBody>
          <a:bodyPr/>
          <a:lstStyle/>
          <a:p>
            <a:fld id="{975F859B-2565-4C4B-8F59-CDA04D02ECAD}" type="slidenum">
              <a:rPr lang="en-US" smtClean="0"/>
              <a:pPr/>
              <a:t>49</a:t>
            </a:fld>
            <a:endParaRPr lang="en-US" dirty="0"/>
          </a:p>
        </p:txBody>
      </p:sp>
    </p:spTree>
    <p:extLst>
      <p:ext uri="{BB962C8B-B14F-4D97-AF65-F5344CB8AC3E}">
        <p14:creationId xmlns:p14="http://schemas.microsoft.com/office/powerpoint/2010/main" val="252304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27"/>
          </p:nvPr>
        </p:nvSpPr>
        <p:spPr>
          <a:xfrm flipH="1">
            <a:off x="0" y="1297730"/>
            <a:ext cx="10374312" cy="4032924"/>
          </a:xfrm>
        </p:spPr>
        <p:txBody>
          <a:bodyPr/>
          <a:lstStyle/>
          <a:p>
            <a:r>
              <a:rPr lang="en-US" dirty="0"/>
              <a:t>– Quote Author Goes Here</a:t>
            </a:r>
          </a:p>
        </p:txBody>
      </p:sp>
      <p:sp>
        <p:nvSpPr>
          <p:cNvPr id="11" name="Title 10"/>
          <p:cNvSpPr>
            <a:spLocks noGrp="1"/>
          </p:cNvSpPr>
          <p:nvPr>
            <p:ph type="ctrTitle"/>
          </p:nvPr>
        </p:nvSpPr>
        <p:spPr>
          <a:xfrm>
            <a:off x="1565031" y="1706636"/>
            <a:ext cx="7338338" cy="1251717"/>
          </a:xfrm>
        </p:spPr>
        <p:txBody>
          <a:bodyPr anchor="t"/>
          <a:lstStyle/>
          <a:p>
            <a:r>
              <a:rPr lang="en-US" sz="2000" i="1" dirty="0"/>
              <a:t>[T]he relative ease with which U.S. corporations can be established, their opaqueness and their perceived global credibility make them attractive to abuse for [money laundering and terrorism financing], domestically as well as internationally.</a:t>
            </a:r>
          </a:p>
        </p:txBody>
      </p:sp>
      <p:sp>
        <p:nvSpPr>
          <p:cNvPr id="32" name="Text Placeholder 31"/>
          <p:cNvSpPr>
            <a:spLocks noGrp="1"/>
          </p:cNvSpPr>
          <p:nvPr>
            <p:ph type="body" sz="quarter" idx="31"/>
          </p:nvPr>
        </p:nvSpPr>
        <p:spPr>
          <a:xfrm>
            <a:off x="2492187" y="2980672"/>
            <a:ext cx="6224481" cy="456641"/>
          </a:xfrm>
        </p:spPr>
        <p:txBody>
          <a:bodyPr/>
          <a:lstStyle/>
          <a:p>
            <a:pPr marL="55563" indent="-55563"/>
            <a:r>
              <a:rPr lang="en-US" sz="1800" dirty="0"/>
              <a:t>Anti-Money Laundering and Counter-Terrorist Financing Measures, United States Mutual Evaluation Report, Financial Action Task Force</a:t>
            </a:r>
          </a:p>
        </p:txBody>
      </p:sp>
      <p:sp>
        <p:nvSpPr>
          <p:cNvPr id="83" name="Text Placeholder 82"/>
          <p:cNvSpPr>
            <a:spLocks noGrp="1"/>
          </p:cNvSpPr>
          <p:nvPr>
            <p:ph type="body" sz="quarter" idx="32"/>
          </p:nvPr>
        </p:nvSpPr>
        <p:spPr>
          <a:xfrm>
            <a:off x="244030" y="1527346"/>
            <a:ext cx="1234275" cy="839336"/>
          </a:xfrm>
        </p:spPr>
        <p:txBody>
          <a:bodyPr/>
          <a:lstStyle/>
          <a:p>
            <a:pPr algn="r"/>
            <a:r>
              <a:rPr lang="en-US" sz="4000" dirty="0"/>
              <a:t>“</a:t>
            </a:r>
          </a:p>
        </p:txBody>
      </p:sp>
      <p:sp>
        <p:nvSpPr>
          <p:cNvPr id="84" name="Text Placeholder 83"/>
          <p:cNvSpPr>
            <a:spLocks noGrp="1"/>
          </p:cNvSpPr>
          <p:nvPr>
            <p:ph type="body" sz="quarter" idx="33"/>
          </p:nvPr>
        </p:nvSpPr>
        <p:spPr>
          <a:xfrm>
            <a:off x="3797228" y="2466773"/>
            <a:ext cx="6627536" cy="470554"/>
          </a:xfrm>
        </p:spPr>
        <p:txBody>
          <a:bodyPr/>
          <a:lstStyle/>
          <a:p>
            <a:r>
              <a:rPr lang="en-US" sz="4000" dirty="0"/>
              <a:t>”</a:t>
            </a:r>
          </a:p>
        </p:txBody>
      </p:sp>
      <p:sp>
        <p:nvSpPr>
          <p:cNvPr id="3" name="Slide Number Placeholder 2"/>
          <p:cNvSpPr>
            <a:spLocks noGrp="1"/>
          </p:cNvSpPr>
          <p:nvPr>
            <p:ph type="sldNum" sz="quarter" idx="4"/>
          </p:nvPr>
        </p:nvSpPr>
        <p:spPr/>
        <p:txBody>
          <a:bodyPr/>
          <a:lstStyle/>
          <a:p>
            <a:fld id="{975F859B-2565-4C4B-8F59-CDA04D02ECAD}" type="slidenum">
              <a:rPr lang="en-US" smtClean="0"/>
              <a:pPr/>
              <a:t>5</a:t>
            </a:fld>
            <a:endParaRPr lang="en-US" dirty="0"/>
          </a:p>
        </p:txBody>
      </p:sp>
      <p:sp>
        <p:nvSpPr>
          <p:cNvPr id="13" name="Title 10">
            <a:extLst>
              <a:ext uri="{FF2B5EF4-FFF2-40B4-BE49-F238E27FC236}">
                <a16:creationId xmlns:a16="http://schemas.microsoft.com/office/drawing/2014/main" id="{99B60A8D-19D2-91CC-C493-0CEA8EEEAC74}"/>
              </a:ext>
            </a:extLst>
          </p:cNvPr>
          <p:cNvSpPr txBox="1">
            <a:spLocks/>
          </p:cNvSpPr>
          <p:nvPr/>
        </p:nvSpPr>
        <p:spPr>
          <a:xfrm>
            <a:off x="1716784" y="4137478"/>
            <a:ext cx="7338338" cy="66004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a:lstStyle>
          <a:p>
            <a:r>
              <a:rPr lang="en-US" sz="2000" i="1" dirty="0"/>
              <a:t>The lack of information on who controls shell companies is a glaring hole in our system.</a:t>
            </a:r>
          </a:p>
        </p:txBody>
      </p:sp>
      <p:sp>
        <p:nvSpPr>
          <p:cNvPr id="14" name="Text Placeholder 31">
            <a:extLst>
              <a:ext uri="{FF2B5EF4-FFF2-40B4-BE49-F238E27FC236}">
                <a16:creationId xmlns:a16="http://schemas.microsoft.com/office/drawing/2014/main" id="{EE94CE8F-416E-2772-AF75-970E8028CB88}"/>
              </a:ext>
            </a:extLst>
          </p:cNvPr>
          <p:cNvSpPr txBox="1">
            <a:spLocks/>
          </p:cNvSpPr>
          <p:nvPr/>
        </p:nvSpPr>
        <p:spPr>
          <a:xfrm>
            <a:off x="2331979" y="4694723"/>
            <a:ext cx="6544896" cy="456641"/>
          </a:xfrm>
          <a:prstGeom prst="rect">
            <a:avLst/>
          </a:prstGeom>
        </p:spPr>
        <p:txBody>
          <a:bodyPr vert="horz" lIns="0" tIns="0" rIns="0" bIns="0" rtlCol="0">
            <a:noAutofit/>
          </a:bodyPr>
          <a:lstStyle>
            <a:lvl1pPr marL="0" indent="0" algn="r" defTabSz="914400" rtl="0" eaLnBrk="1" latinLnBrk="0" hangingPunct="1">
              <a:lnSpc>
                <a:spcPct val="90000"/>
              </a:lnSpc>
              <a:spcBef>
                <a:spcPts val="1400"/>
              </a:spcBef>
              <a:buClr>
                <a:schemeClr val="tx2"/>
              </a:buClr>
              <a:buFont typeface="Wingdings" panose="05000000000000000000" pitchFamily="2" charset="2"/>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1400"/>
              </a:spcBef>
              <a:buClr>
                <a:schemeClr val="tx2"/>
              </a:buClr>
              <a:buFont typeface="Wingdings" panose="05000000000000000000" pitchFamily="2" charset="2"/>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400"/>
              </a:spcBef>
              <a:buClr>
                <a:schemeClr val="tx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 Then Secretary of the Treasury Steven T. Mnuchin</a:t>
            </a:r>
          </a:p>
        </p:txBody>
      </p:sp>
      <p:sp>
        <p:nvSpPr>
          <p:cNvPr id="15" name="Text Placeholder 82">
            <a:extLst>
              <a:ext uri="{FF2B5EF4-FFF2-40B4-BE49-F238E27FC236}">
                <a16:creationId xmlns:a16="http://schemas.microsoft.com/office/drawing/2014/main" id="{B3EB5879-CEB3-47BF-D093-48BEC7E97B7E}"/>
              </a:ext>
            </a:extLst>
          </p:cNvPr>
          <p:cNvSpPr txBox="1">
            <a:spLocks/>
          </p:cNvSpPr>
          <p:nvPr/>
        </p:nvSpPr>
        <p:spPr>
          <a:xfrm>
            <a:off x="397594" y="4027309"/>
            <a:ext cx="1234275" cy="839336"/>
          </a:xfrm>
          <a:prstGeom prst="rect">
            <a:avLst/>
          </a:prstGeom>
        </p:spPr>
        <p:txBody>
          <a:bodyPr vert="horz" lIns="0" tIns="0" rIns="0" bIns="0" rtlCol="0">
            <a:noAutofit/>
          </a:bodyPr>
          <a:lstStyle>
            <a:lvl1pPr marL="0" indent="0" algn="l" defTabSz="914400" rtl="0" eaLnBrk="1" latinLnBrk="0" hangingPunct="1">
              <a:lnSpc>
                <a:spcPct val="90000"/>
              </a:lnSpc>
              <a:spcBef>
                <a:spcPts val="1400"/>
              </a:spcBef>
              <a:buClr>
                <a:schemeClr val="tx2"/>
              </a:buClr>
              <a:buFont typeface="Wingdings" panose="05000000000000000000" pitchFamily="2" charset="2"/>
              <a:buNone/>
              <a:defRPr sz="23900" b="1" kern="1200">
                <a:solidFill>
                  <a:schemeClr val="accent3"/>
                </a:solidFill>
                <a:latin typeface="+mn-lt"/>
                <a:ea typeface="+mn-ea"/>
                <a:cs typeface="+mn-cs"/>
              </a:defRPr>
            </a:lvl1pPr>
            <a:lvl2pPr marL="685800" indent="-228600" algn="l" defTabSz="914400" rtl="0" eaLnBrk="1" latinLnBrk="0" hangingPunct="1">
              <a:lnSpc>
                <a:spcPct val="90000"/>
              </a:lnSpc>
              <a:spcBef>
                <a:spcPts val="1400"/>
              </a:spcBef>
              <a:buClr>
                <a:schemeClr val="tx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400"/>
              </a:spcBef>
              <a:buClr>
                <a:schemeClr val="tx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000" dirty="0"/>
              <a:t>“</a:t>
            </a:r>
          </a:p>
        </p:txBody>
      </p:sp>
      <p:sp>
        <p:nvSpPr>
          <p:cNvPr id="16" name="Text Placeholder 83">
            <a:extLst>
              <a:ext uri="{FF2B5EF4-FFF2-40B4-BE49-F238E27FC236}">
                <a16:creationId xmlns:a16="http://schemas.microsoft.com/office/drawing/2014/main" id="{69A78B49-9290-2092-CFBD-75E861998588}"/>
              </a:ext>
            </a:extLst>
          </p:cNvPr>
          <p:cNvSpPr txBox="1">
            <a:spLocks/>
          </p:cNvSpPr>
          <p:nvPr/>
        </p:nvSpPr>
        <p:spPr>
          <a:xfrm>
            <a:off x="3136878" y="4381161"/>
            <a:ext cx="7338338" cy="470554"/>
          </a:xfrm>
          <a:prstGeom prst="rect">
            <a:avLst/>
          </a:prstGeom>
        </p:spPr>
        <p:txBody>
          <a:bodyPr vert="horz" lIns="0" tIns="0" rIns="0" bIns="0" rtlCol="0">
            <a:noAutofit/>
          </a:bodyPr>
          <a:lstStyle>
            <a:lvl1pPr marL="0" indent="0" algn="l" defTabSz="914400" rtl="0" eaLnBrk="1" latinLnBrk="0" hangingPunct="1">
              <a:lnSpc>
                <a:spcPct val="90000"/>
              </a:lnSpc>
              <a:spcBef>
                <a:spcPts val="1400"/>
              </a:spcBef>
              <a:buClr>
                <a:schemeClr val="tx2"/>
              </a:buClr>
              <a:buFont typeface="Wingdings" panose="05000000000000000000" pitchFamily="2" charset="2"/>
              <a:buNone/>
              <a:defRPr sz="23900" b="1" kern="1200">
                <a:solidFill>
                  <a:schemeClr val="accent3"/>
                </a:solidFill>
                <a:latin typeface="+mn-lt"/>
                <a:ea typeface="+mn-ea"/>
                <a:cs typeface="+mn-cs"/>
              </a:defRPr>
            </a:lvl1pPr>
            <a:lvl2pPr marL="685800" indent="-228600" algn="l" defTabSz="914400" rtl="0" eaLnBrk="1" latinLnBrk="0" hangingPunct="1">
              <a:lnSpc>
                <a:spcPct val="90000"/>
              </a:lnSpc>
              <a:spcBef>
                <a:spcPts val="1400"/>
              </a:spcBef>
              <a:buClr>
                <a:schemeClr val="tx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400"/>
              </a:spcBef>
              <a:buClr>
                <a:schemeClr val="tx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a:t>
            </a:r>
          </a:p>
        </p:txBody>
      </p:sp>
    </p:spTree>
    <p:extLst>
      <p:ext uri="{BB962C8B-B14F-4D97-AF65-F5344CB8AC3E}">
        <p14:creationId xmlns:p14="http://schemas.microsoft.com/office/powerpoint/2010/main" val="11027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E89E3-07D9-76AB-E9C7-7171427F4D8D}"/>
              </a:ext>
            </a:extLst>
          </p:cNvPr>
          <p:cNvSpPr>
            <a:spLocks noGrp="1"/>
          </p:cNvSpPr>
          <p:nvPr>
            <p:ph type="title"/>
          </p:nvPr>
        </p:nvSpPr>
        <p:spPr/>
        <p:txBody>
          <a:bodyPr/>
          <a:lstStyle/>
          <a:p>
            <a:r>
              <a:rPr lang="en-US" b="1" dirty="0"/>
              <a:t>Corrected BOI Reports</a:t>
            </a:r>
          </a:p>
        </p:txBody>
      </p:sp>
      <p:sp>
        <p:nvSpPr>
          <p:cNvPr id="3" name="Content Placeholder 2">
            <a:extLst>
              <a:ext uri="{FF2B5EF4-FFF2-40B4-BE49-F238E27FC236}">
                <a16:creationId xmlns:a16="http://schemas.microsoft.com/office/drawing/2014/main" id="{BE85CA0E-3778-748C-CDF4-545BD4A839BF}"/>
              </a:ext>
            </a:extLst>
          </p:cNvPr>
          <p:cNvSpPr>
            <a:spLocks noGrp="1"/>
          </p:cNvSpPr>
          <p:nvPr>
            <p:ph idx="1"/>
          </p:nvPr>
        </p:nvSpPr>
        <p:spPr/>
        <p:txBody>
          <a:bodyPr/>
          <a:lstStyle/>
          <a:p>
            <a:r>
              <a:rPr lang="en-US" dirty="0"/>
              <a:t>If a BOI report was inaccurate when filed and remains inaccurate, the Reporting Company must file a corrected report within 30 calendar days after the date the Reporting Company becomes aware or has reason to know of the inaccuracy.</a:t>
            </a:r>
          </a:p>
          <a:p>
            <a:r>
              <a:rPr lang="en-US" dirty="0"/>
              <a:t>If a corrected BOI report is filed within 90 days after the initial inaccurate report was filed, a Reporting Company will be entitled to the benefit of a safe harbor from the penalties under the Corporate Transparency Act for willfully providing false or fraudulent information.</a:t>
            </a:r>
          </a:p>
          <a:p>
            <a:endParaRPr lang="en-US" dirty="0"/>
          </a:p>
        </p:txBody>
      </p:sp>
      <p:sp>
        <p:nvSpPr>
          <p:cNvPr id="5" name="Slide Number Placeholder 4">
            <a:extLst>
              <a:ext uri="{FF2B5EF4-FFF2-40B4-BE49-F238E27FC236}">
                <a16:creationId xmlns:a16="http://schemas.microsoft.com/office/drawing/2014/main" id="{2CF2BAD8-04A9-9C5A-FC1C-54E438DBB4B3}"/>
              </a:ext>
            </a:extLst>
          </p:cNvPr>
          <p:cNvSpPr>
            <a:spLocks noGrp="1"/>
          </p:cNvSpPr>
          <p:nvPr>
            <p:ph type="sldNum" sz="quarter" idx="4"/>
          </p:nvPr>
        </p:nvSpPr>
        <p:spPr/>
        <p:txBody>
          <a:bodyPr/>
          <a:lstStyle/>
          <a:p>
            <a:fld id="{975F859B-2565-4C4B-8F59-CDA04D02ECAD}" type="slidenum">
              <a:rPr lang="en-US" smtClean="0"/>
              <a:pPr/>
              <a:t>50</a:t>
            </a:fld>
            <a:endParaRPr lang="en-US" dirty="0"/>
          </a:p>
        </p:txBody>
      </p:sp>
    </p:spTree>
    <p:extLst>
      <p:ext uri="{BB962C8B-B14F-4D97-AF65-F5344CB8AC3E}">
        <p14:creationId xmlns:p14="http://schemas.microsoft.com/office/powerpoint/2010/main" val="120293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E35856A-AD81-6C5A-D919-E8F3F000E64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940" b="6940"/>
          <a:stretch/>
        </p:blipFill>
        <p:spPr/>
      </p:pic>
      <p:sp>
        <p:nvSpPr>
          <p:cNvPr id="3" name="Text Placeholder 2">
            <a:extLst>
              <a:ext uri="{FF2B5EF4-FFF2-40B4-BE49-F238E27FC236}">
                <a16:creationId xmlns:a16="http://schemas.microsoft.com/office/drawing/2014/main" id="{9D292837-088B-467B-13ED-2DC71646466A}"/>
              </a:ext>
            </a:extLst>
          </p:cNvPr>
          <p:cNvSpPr>
            <a:spLocks noGrp="1"/>
          </p:cNvSpPr>
          <p:nvPr>
            <p:ph type="body" sz="quarter" idx="27"/>
          </p:nvPr>
        </p:nvSpPr>
        <p:spPr/>
        <p:txBody>
          <a:bodyPr/>
          <a:lstStyle/>
          <a:p>
            <a:endParaRPr lang="en-US" dirty="0"/>
          </a:p>
        </p:txBody>
      </p:sp>
      <p:sp>
        <p:nvSpPr>
          <p:cNvPr id="4" name="Title 3">
            <a:extLst>
              <a:ext uri="{FF2B5EF4-FFF2-40B4-BE49-F238E27FC236}">
                <a16:creationId xmlns:a16="http://schemas.microsoft.com/office/drawing/2014/main" id="{61350286-568A-57A3-1EF5-8170B4BECA62}"/>
              </a:ext>
            </a:extLst>
          </p:cNvPr>
          <p:cNvSpPr>
            <a:spLocks noGrp="1"/>
          </p:cNvSpPr>
          <p:nvPr>
            <p:ph type="ctrTitle"/>
          </p:nvPr>
        </p:nvSpPr>
        <p:spPr/>
        <p:txBody>
          <a:bodyPr/>
          <a:lstStyle/>
          <a:p>
            <a:r>
              <a:rPr lang="en-US" dirty="0"/>
              <a:t>Penalties for Violation</a:t>
            </a:r>
          </a:p>
        </p:txBody>
      </p:sp>
    </p:spTree>
    <p:extLst>
      <p:ext uri="{BB962C8B-B14F-4D97-AF65-F5344CB8AC3E}">
        <p14:creationId xmlns:p14="http://schemas.microsoft.com/office/powerpoint/2010/main" val="275059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7481-4561-C49E-BC06-729EDE17328B}"/>
              </a:ext>
            </a:extLst>
          </p:cNvPr>
          <p:cNvSpPr>
            <a:spLocks noGrp="1"/>
          </p:cNvSpPr>
          <p:nvPr>
            <p:ph type="title"/>
          </p:nvPr>
        </p:nvSpPr>
        <p:spPr/>
        <p:txBody>
          <a:bodyPr/>
          <a:lstStyle/>
          <a:p>
            <a:r>
              <a:rPr lang="en-US" b="1" dirty="0"/>
              <a:t>Penalties</a:t>
            </a:r>
          </a:p>
        </p:txBody>
      </p:sp>
      <p:sp>
        <p:nvSpPr>
          <p:cNvPr id="3" name="Content Placeholder 2">
            <a:extLst>
              <a:ext uri="{FF2B5EF4-FFF2-40B4-BE49-F238E27FC236}">
                <a16:creationId xmlns:a16="http://schemas.microsoft.com/office/drawing/2014/main" id="{A59DA66E-A032-FEB2-630A-D51BA8E3BD93}"/>
              </a:ext>
            </a:extLst>
          </p:cNvPr>
          <p:cNvSpPr>
            <a:spLocks noGrp="1"/>
          </p:cNvSpPr>
          <p:nvPr>
            <p:ph idx="1"/>
          </p:nvPr>
        </p:nvSpPr>
        <p:spPr/>
        <p:txBody>
          <a:bodyPr/>
          <a:lstStyle/>
          <a:p>
            <a:r>
              <a:rPr lang="en-US" dirty="0"/>
              <a:t>There are civil and criminal penalties under the Act for:</a:t>
            </a:r>
          </a:p>
          <a:p>
            <a:pPr lvl="1"/>
            <a:r>
              <a:rPr lang="en-US" dirty="0"/>
              <a:t>Willfully providing, or attempting to provide, false or fraudulent beneficial ownership information to FinCEN; or</a:t>
            </a:r>
          </a:p>
          <a:p>
            <a:pPr lvl="1"/>
            <a:r>
              <a:rPr lang="en-US" dirty="0"/>
              <a:t>Willfully failing to provide complete or updated beneficial ownership information to FinCEN</a:t>
            </a:r>
          </a:p>
          <a:p>
            <a:r>
              <a:rPr lang="en-US" dirty="0"/>
              <a:t>Under FinCEN’s rule, a person provides or attempts to provide information to FinCEN for purposes of determining a violation if he or she provides information to another person for purposes of a report or application under the rule.</a:t>
            </a:r>
          </a:p>
          <a:p>
            <a:r>
              <a:rPr lang="en-US" dirty="0"/>
              <a:t>Also under FinCEN’s rule, a person fails to report complete or updated beneficial ownership information to FinCEN if the person caused the Reporting Company’s failure to report or is a senior officer of the Reporting Company that failed to report.</a:t>
            </a:r>
          </a:p>
        </p:txBody>
      </p:sp>
      <p:sp>
        <p:nvSpPr>
          <p:cNvPr id="5" name="Slide Number Placeholder 4">
            <a:extLst>
              <a:ext uri="{FF2B5EF4-FFF2-40B4-BE49-F238E27FC236}">
                <a16:creationId xmlns:a16="http://schemas.microsoft.com/office/drawing/2014/main" id="{2452B77D-48B2-4168-DA4E-F678991C9F86}"/>
              </a:ext>
            </a:extLst>
          </p:cNvPr>
          <p:cNvSpPr>
            <a:spLocks noGrp="1"/>
          </p:cNvSpPr>
          <p:nvPr>
            <p:ph type="sldNum" sz="quarter" idx="4"/>
          </p:nvPr>
        </p:nvSpPr>
        <p:spPr/>
        <p:txBody>
          <a:bodyPr/>
          <a:lstStyle/>
          <a:p>
            <a:fld id="{975F859B-2565-4C4B-8F59-CDA04D02ECAD}" type="slidenum">
              <a:rPr lang="en-US" smtClean="0"/>
              <a:pPr/>
              <a:t>52</a:t>
            </a:fld>
            <a:endParaRPr lang="en-US" dirty="0"/>
          </a:p>
        </p:txBody>
      </p:sp>
    </p:spTree>
    <p:extLst>
      <p:ext uri="{BB962C8B-B14F-4D97-AF65-F5344CB8AC3E}">
        <p14:creationId xmlns:p14="http://schemas.microsoft.com/office/powerpoint/2010/main" val="378961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23C41-3CC5-A3DC-9A6F-2B99BB1A0212}"/>
              </a:ext>
            </a:extLst>
          </p:cNvPr>
          <p:cNvSpPr>
            <a:spLocks noGrp="1"/>
          </p:cNvSpPr>
          <p:nvPr>
            <p:ph type="title"/>
          </p:nvPr>
        </p:nvSpPr>
        <p:spPr/>
        <p:txBody>
          <a:bodyPr/>
          <a:lstStyle/>
          <a:p>
            <a:r>
              <a:rPr lang="en-US" b="1" dirty="0"/>
              <a:t>Penalties</a:t>
            </a:r>
          </a:p>
        </p:txBody>
      </p:sp>
      <p:sp>
        <p:nvSpPr>
          <p:cNvPr id="3" name="Content Placeholder 2">
            <a:extLst>
              <a:ext uri="{FF2B5EF4-FFF2-40B4-BE49-F238E27FC236}">
                <a16:creationId xmlns:a16="http://schemas.microsoft.com/office/drawing/2014/main" id="{C912E9F2-AE18-7A15-AED3-16D8B15FED68}"/>
              </a:ext>
            </a:extLst>
          </p:cNvPr>
          <p:cNvSpPr>
            <a:spLocks noGrp="1"/>
          </p:cNvSpPr>
          <p:nvPr>
            <p:ph idx="1"/>
          </p:nvPr>
        </p:nvSpPr>
        <p:spPr>
          <a:xfrm>
            <a:off x="625642" y="1510748"/>
            <a:ext cx="10972800" cy="4344620"/>
          </a:xfrm>
        </p:spPr>
        <p:txBody>
          <a:bodyPr/>
          <a:lstStyle/>
          <a:p>
            <a:r>
              <a:rPr lang="en-US" dirty="0"/>
              <a:t>Civil penalty of $500 per violation per day for each day the violation continues or is not remedied, up to $10,000</a:t>
            </a:r>
          </a:p>
          <a:p>
            <a:r>
              <a:rPr lang="en-US" dirty="0"/>
              <a:t>Criminal fine of up to $10,000, imprisonment for up to 2 years or both</a:t>
            </a:r>
          </a:p>
          <a:p>
            <a:r>
              <a:rPr lang="en-US" dirty="0"/>
              <a:t>Definition of “willful” is to be determined</a:t>
            </a:r>
          </a:p>
          <a:p>
            <a:pPr lvl="1"/>
            <a:r>
              <a:rPr lang="en-US" dirty="0"/>
              <a:t>“Evasion of the reporting requirements”</a:t>
            </a:r>
          </a:p>
          <a:p>
            <a:pPr lvl="1"/>
            <a:r>
              <a:rPr lang="en-US" dirty="0"/>
              <a:t>“Actual knowledge of inaccuracies”</a:t>
            </a:r>
          </a:p>
          <a:p>
            <a:endParaRPr lang="en-US" dirty="0"/>
          </a:p>
          <a:p>
            <a:endParaRPr lang="en-US" dirty="0"/>
          </a:p>
        </p:txBody>
      </p:sp>
      <p:sp>
        <p:nvSpPr>
          <p:cNvPr id="5" name="Slide Number Placeholder 4">
            <a:extLst>
              <a:ext uri="{FF2B5EF4-FFF2-40B4-BE49-F238E27FC236}">
                <a16:creationId xmlns:a16="http://schemas.microsoft.com/office/drawing/2014/main" id="{BAEA4ABC-007C-842D-4BF1-A78255E82D7D}"/>
              </a:ext>
            </a:extLst>
          </p:cNvPr>
          <p:cNvSpPr>
            <a:spLocks noGrp="1"/>
          </p:cNvSpPr>
          <p:nvPr>
            <p:ph type="sldNum" sz="quarter" idx="4"/>
          </p:nvPr>
        </p:nvSpPr>
        <p:spPr/>
        <p:txBody>
          <a:bodyPr/>
          <a:lstStyle/>
          <a:p>
            <a:fld id="{975F859B-2565-4C4B-8F59-CDA04D02ECAD}" type="slidenum">
              <a:rPr lang="en-US" smtClean="0"/>
              <a:pPr/>
              <a:t>53</a:t>
            </a:fld>
            <a:endParaRPr lang="en-US" dirty="0"/>
          </a:p>
        </p:txBody>
      </p:sp>
    </p:spTree>
    <p:extLst>
      <p:ext uri="{BB962C8B-B14F-4D97-AF65-F5344CB8AC3E}">
        <p14:creationId xmlns:p14="http://schemas.microsoft.com/office/powerpoint/2010/main" val="305859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B1B9-6F92-1893-E8BB-4AADE6052CD2}"/>
              </a:ext>
            </a:extLst>
          </p:cNvPr>
          <p:cNvSpPr>
            <a:spLocks noGrp="1"/>
          </p:cNvSpPr>
          <p:nvPr>
            <p:ph type="title"/>
          </p:nvPr>
        </p:nvSpPr>
        <p:spPr/>
        <p:txBody>
          <a:bodyPr/>
          <a:lstStyle/>
          <a:p>
            <a:r>
              <a:rPr lang="en-US" b="1" dirty="0"/>
              <a:t>Penalties – Misuse and Unauthorized Disclosure</a:t>
            </a:r>
          </a:p>
        </p:txBody>
      </p:sp>
      <p:sp>
        <p:nvSpPr>
          <p:cNvPr id="3" name="Content Placeholder 2">
            <a:extLst>
              <a:ext uri="{FF2B5EF4-FFF2-40B4-BE49-F238E27FC236}">
                <a16:creationId xmlns:a16="http://schemas.microsoft.com/office/drawing/2014/main" id="{70F85AA3-3EFE-2F90-715E-B4BDF6CF6949}"/>
              </a:ext>
            </a:extLst>
          </p:cNvPr>
          <p:cNvSpPr>
            <a:spLocks noGrp="1"/>
          </p:cNvSpPr>
          <p:nvPr>
            <p:ph idx="1"/>
          </p:nvPr>
        </p:nvSpPr>
        <p:spPr/>
        <p:txBody>
          <a:bodyPr/>
          <a:lstStyle/>
          <a:p>
            <a:r>
              <a:rPr lang="en-US" dirty="0"/>
              <a:t>The Act also provides civil and criminal penalties for the misuse or unauthorized disclosure of beneficial ownership information reported to FinCEN or provided by FinCEN to certain authorized parties under the Act.</a:t>
            </a:r>
          </a:p>
          <a:p>
            <a:r>
              <a:rPr lang="en-US" dirty="0"/>
              <a:t>Civil penalty of up to $500 per day for each day the violation continues or has not been remedied.</a:t>
            </a:r>
          </a:p>
          <a:p>
            <a:r>
              <a:rPr lang="en-US" dirty="0"/>
              <a:t>Criminal penalty of up to $250,000 or up to five years in prison, or both.</a:t>
            </a:r>
          </a:p>
          <a:p>
            <a:r>
              <a:rPr lang="en-US" dirty="0"/>
              <a:t>If the violation occurs while violating another law of the United States or as part of a pattern of any illegal activity involving more than $100,000 in a 12-month period,  fine goes up to $500,000 and the imprisonment is up to ten years, or both.</a:t>
            </a:r>
          </a:p>
          <a:p>
            <a:endParaRPr lang="en-US" dirty="0"/>
          </a:p>
        </p:txBody>
      </p:sp>
      <p:sp>
        <p:nvSpPr>
          <p:cNvPr id="5" name="Slide Number Placeholder 4">
            <a:extLst>
              <a:ext uri="{FF2B5EF4-FFF2-40B4-BE49-F238E27FC236}">
                <a16:creationId xmlns:a16="http://schemas.microsoft.com/office/drawing/2014/main" id="{D7FAE3E3-D7F8-E9C0-BE66-F538B0487BE2}"/>
              </a:ext>
            </a:extLst>
          </p:cNvPr>
          <p:cNvSpPr>
            <a:spLocks noGrp="1"/>
          </p:cNvSpPr>
          <p:nvPr>
            <p:ph type="sldNum" sz="quarter" idx="4"/>
          </p:nvPr>
        </p:nvSpPr>
        <p:spPr/>
        <p:txBody>
          <a:bodyPr/>
          <a:lstStyle/>
          <a:p>
            <a:fld id="{975F859B-2565-4C4B-8F59-CDA04D02ECAD}" type="slidenum">
              <a:rPr lang="en-US" smtClean="0"/>
              <a:pPr/>
              <a:t>54</a:t>
            </a:fld>
            <a:endParaRPr lang="en-US" dirty="0"/>
          </a:p>
        </p:txBody>
      </p:sp>
    </p:spTree>
    <p:extLst>
      <p:ext uri="{BB962C8B-B14F-4D97-AF65-F5344CB8AC3E}">
        <p14:creationId xmlns:p14="http://schemas.microsoft.com/office/powerpoint/2010/main" val="266964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C8543-DDBF-5D53-0BED-C55938B55BA2}"/>
              </a:ext>
            </a:extLst>
          </p:cNvPr>
          <p:cNvSpPr>
            <a:spLocks noGrp="1"/>
          </p:cNvSpPr>
          <p:nvPr>
            <p:ph type="title"/>
          </p:nvPr>
        </p:nvSpPr>
        <p:spPr/>
        <p:txBody>
          <a:bodyPr/>
          <a:lstStyle/>
          <a:p>
            <a:r>
              <a:rPr lang="en-US" b="1" dirty="0"/>
              <a:t>Safe Harbor</a:t>
            </a:r>
          </a:p>
        </p:txBody>
      </p:sp>
      <p:sp>
        <p:nvSpPr>
          <p:cNvPr id="3" name="Content Placeholder 2">
            <a:extLst>
              <a:ext uri="{FF2B5EF4-FFF2-40B4-BE49-F238E27FC236}">
                <a16:creationId xmlns:a16="http://schemas.microsoft.com/office/drawing/2014/main" id="{F61F9676-320D-97C7-E03D-6784C7219CE5}"/>
              </a:ext>
            </a:extLst>
          </p:cNvPr>
          <p:cNvSpPr>
            <a:spLocks noGrp="1"/>
          </p:cNvSpPr>
          <p:nvPr>
            <p:ph idx="1"/>
          </p:nvPr>
        </p:nvSpPr>
        <p:spPr/>
        <p:txBody>
          <a:bodyPr/>
          <a:lstStyle/>
          <a:p>
            <a:r>
              <a:rPr lang="en-US" dirty="0"/>
              <a:t>There is a safe harbor from civil and criminal penalties under the Act for reporting inaccurate information if it is determined after a BOI report is filed that it contained inaccurate information and a corrected report is filed with FinCEN within 90 days after the date of the initial inaccurate report.</a:t>
            </a:r>
          </a:p>
          <a:p>
            <a:r>
              <a:rPr lang="en-US" dirty="0"/>
              <a:t>This safe harbor is not available if a person:</a:t>
            </a:r>
          </a:p>
          <a:p>
            <a:pPr lvl="1"/>
            <a:r>
              <a:rPr lang="en-US" dirty="0"/>
              <a:t>Acted for the purpose of evading the reporting requirements</a:t>
            </a:r>
          </a:p>
          <a:p>
            <a:pPr lvl="1"/>
            <a:r>
              <a:rPr lang="en-US" dirty="0"/>
              <a:t>Had actual knowledge that the information was inaccurate</a:t>
            </a:r>
          </a:p>
          <a:p>
            <a:endParaRPr lang="en-US" dirty="0"/>
          </a:p>
        </p:txBody>
      </p:sp>
      <p:sp>
        <p:nvSpPr>
          <p:cNvPr id="5" name="Slide Number Placeholder 4">
            <a:extLst>
              <a:ext uri="{FF2B5EF4-FFF2-40B4-BE49-F238E27FC236}">
                <a16:creationId xmlns:a16="http://schemas.microsoft.com/office/drawing/2014/main" id="{FB95CA23-E996-AAE2-AE45-DD833A1CE3CB}"/>
              </a:ext>
            </a:extLst>
          </p:cNvPr>
          <p:cNvSpPr>
            <a:spLocks noGrp="1"/>
          </p:cNvSpPr>
          <p:nvPr>
            <p:ph type="sldNum" sz="quarter" idx="4"/>
          </p:nvPr>
        </p:nvSpPr>
        <p:spPr/>
        <p:txBody>
          <a:bodyPr/>
          <a:lstStyle/>
          <a:p>
            <a:fld id="{975F859B-2565-4C4B-8F59-CDA04D02ECAD}" type="slidenum">
              <a:rPr lang="en-US" smtClean="0"/>
              <a:pPr/>
              <a:t>55</a:t>
            </a:fld>
            <a:endParaRPr lang="en-US" dirty="0"/>
          </a:p>
        </p:txBody>
      </p:sp>
    </p:spTree>
    <p:extLst>
      <p:ext uri="{BB962C8B-B14F-4D97-AF65-F5344CB8AC3E}">
        <p14:creationId xmlns:p14="http://schemas.microsoft.com/office/powerpoint/2010/main" val="229031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A6BAE98-862D-CBFE-1B38-D3A1D0304FC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189" b="8189"/>
          <a:stretch/>
        </p:blipFill>
        <p:spPr/>
      </p:pic>
      <p:sp>
        <p:nvSpPr>
          <p:cNvPr id="10" name="Text Placeholder 9">
            <a:extLst>
              <a:ext uri="{FF2B5EF4-FFF2-40B4-BE49-F238E27FC236}">
                <a16:creationId xmlns:a16="http://schemas.microsoft.com/office/drawing/2014/main" id="{F021B418-B259-4771-96EA-60780E733557}"/>
              </a:ext>
            </a:extLst>
          </p:cNvPr>
          <p:cNvSpPr>
            <a:spLocks noGrp="1"/>
          </p:cNvSpPr>
          <p:nvPr>
            <p:ph type="body" sz="quarter" idx="27"/>
          </p:nvPr>
        </p:nvSpPr>
        <p:spPr/>
        <p:txBody>
          <a:bodyPr/>
          <a:lstStyle/>
          <a:p>
            <a:endParaRPr lang="en-US" dirty="0"/>
          </a:p>
        </p:txBody>
      </p:sp>
      <p:sp>
        <p:nvSpPr>
          <p:cNvPr id="5" name="Title 4"/>
          <p:cNvSpPr>
            <a:spLocks noGrp="1"/>
          </p:cNvSpPr>
          <p:nvPr>
            <p:ph type="ctrTitle"/>
          </p:nvPr>
        </p:nvSpPr>
        <p:spPr/>
        <p:txBody>
          <a:bodyPr/>
          <a:lstStyle/>
          <a:p>
            <a:r>
              <a:rPr lang="en-US" dirty="0"/>
              <a:t>Access to Information</a:t>
            </a:r>
          </a:p>
        </p:txBody>
      </p:sp>
    </p:spTree>
    <p:extLst>
      <p:ext uri="{BB962C8B-B14F-4D97-AF65-F5344CB8AC3E}">
        <p14:creationId xmlns:p14="http://schemas.microsoft.com/office/powerpoint/2010/main" val="362603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29EAF-16AB-059A-8531-1CE12C3C3469}"/>
              </a:ext>
            </a:extLst>
          </p:cNvPr>
          <p:cNvSpPr>
            <a:spLocks noGrp="1"/>
          </p:cNvSpPr>
          <p:nvPr>
            <p:ph type="title"/>
          </p:nvPr>
        </p:nvSpPr>
        <p:spPr/>
        <p:txBody>
          <a:bodyPr/>
          <a:lstStyle/>
          <a:p>
            <a:r>
              <a:rPr lang="en-US" b="1" dirty="0"/>
              <a:t>Access to Information</a:t>
            </a:r>
          </a:p>
        </p:txBody>
      </p:sp>
      <p:sp>
        <p:nvSpPr>
          <p:cNvPr id="3" name="Content Placeholder 2">
            <a:extLst>
              <a:ext uri="{FF2B5EF4-FFF2-40B4-BE49-F238E27FC236}">
                <a16:creationId xmlns:a16="http://schemas.microsoft.com/office/drawing/2014/main" id="{9C452099-7C23-99A0-5F04-D475F0AB5C68}"/>
              </a:ext>
            </a:extLst>
          </p:cNvPr>
          <p:cNvSpPr>
            <a:spLocks noGrp="1"/>
          </p:cNvSpPr>
          <p:nvPr>
            <p:ph idx="1"/>
          </p:nvPr>
        </p:nvSpPr>
        <p:spPr/>
        <p:txBody>
          <a:bodyPr/>
          <a:lstStyle/>
          <a:p>
            <a:r>
              <a:rPr lang="en-US" sz="2400" dirty="0"/>
              <a:t>As required by the Act, FinCEN has proposed regulations to address who has access to the beneficial ownership information reported to it:</a:t>
            </a:r>
          </a:p>
          <a:p>
            <a:pPr lvl="1"/>
            <a:r>
              <a:rPr lang="en-US" sz="2000" dirty="0"/>
              <a:t>Federal agencies for national security, intelligence, or law enforcement activity;</a:t>
            </a:r>
          </a:p>
          <a:p>
            <a:pPr lvl="1"/>
            <a:r>
              <a:rPr lang="en-US" sz="2000" dirty="0"/>
              <a:t>State, local, and Tribal law enforcement agencies for use in criminal or civil investigations, if a court has authorized the agency to seek the information;</a:t>
            </a:r>
          </a:p>
          <a:p>
            <a:pPr lvl="1"/>
            <a:r>
              <a:rPr lang="en-US" sz="2000" dirty="0"/>
              <a:t>Federal agencies on behalf of a law enforcement agency, prosecutor, or judge of another country, or on behalf of a foreign central authority or foreign competent authority (or like designation) that need it for a law enforcement investigation or prosecution, or for a national security or intelligence activity;</a:t>
            </a:r>
          </a:p>
          <a:p>
            <a:pPr lvl="1"/>
            <a:r>
              <a:rPr lang="en-US" sz="2000" dirty="0"/>
              <a:t>Financial institutions for customer due diligence, if consented to by a Reporting Company;</a:t>
            </a:r>
          </a:p>
          <a:p>
            <a:pPr lvl="1"/>
            <a:r>
              <a:rPr lang="en-US" sz="2000" dirty="0"/>
              <a:t>Financial institution regulator agency to determine compliance with a financial institution’s customer due diligence obligations; and</a:t>
            </a:r>
          </a:p>
          <a:p>
            <a:pPr lvl="1"/>
            <a:r>
              <a:rPr lang="en-US" sz="2000" dirty="0"/>
              <a:t>Department of Treasury officers or employees</a:t>
            </a:r>
          </a:p>
          <a:p>
            <a:endParaRPr lang="en-US" dirty="0"/>
          </a:p>
        </p:txBody>
      </p:sp>
      <p:sp>
        <p:nvSpPr>
          <p:cNvPr id="5" name="Slide Number Placeholder 4">
            <a:extLst>
              <a:ext uri="{FF2B5EF4-FFF2-40B4-BE49-F238E27FC236}">
                <a16:creationId xmlns:a16="http://schemas.microsoft.com/office/drawing/2014/main" id="{D7CE8278-EEE3-CB85-525B-881A2DB82D14}"/>
              </a:ext>
            </a:extLst>
          </p:cNvPr>
          <p:cNvSpPr>
            <a:spLocks noGrp="1"/>
          </p:cNvSpPr>
          <p:nvPr>
            <p:ph type="sldNum" sz="quarter" idx="4"/>
          </p:nvPr>
        </p:nvSpPr>
        <p:spPr/>
        <p:txBody>
          <a:bodyPr/>
          <a:lstStyle/>
          <a:p>
            <a:fld id="{975F859B-2565-4C4B-8F59-CDA04D02ECAD}" type="slidenum">
              <a:rPr lang="en-US" smtClean="0"/>
              <a:pPr/>
              <a:t>57</a:t>
            </a:fld>
            <a:endParaRPr lang="en-US" dirty="0"/>
          </a:p>
        </p:txBody>
      </p:sp>
    </p:spTree>
    <p:extLst>
      <p:ext uri="{BB962C8B-B14F-4D97-AF65-F5344CB8AC3E}">
        <p14:creationId xmlns:p14="http://schemas.microsoft.com/office/powerpoint/2010/main" val="337881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649B-6969-97CE-803B-9F92A249FFD5}"/>
              </a:ext>
            </a:extLst>
          </p:cNvPr>
          <p:cNvSpPr>
            <a:spLocks noGrp="1"/>
          </p:cNvSpPr>
          <p:nvPr>
            <p:ph type="title"/>
          </p:nvPr>
        </p:nvSpPr>
        <p:spPr/>
        <p:txBody>
          <a:bodyPr/>
          <a:lstStyle/>
          <a:p>
            <a:r>
              <a:rPr lang="en-US" b="1" dirty="0">
                <a:latin typeface="Arial Narrow" panose="020B0606020202030204" pitchFamily="34" charset="0"/>
              </a:rPr>
              <a:t>Interagency versus Intradepartmental Access</a:t>
            </a:r>
          </a:p>
        </p:txBody>
      </p:sp>
      <p:sp>
        <p:nvSpPr>
          <p:cNvPr id="3" name="Content Placeholder 2">
            <a:extLst>
              <a:ext uri="{FF2B5EF4-FFF2-40B4-BE49-F238E27FC236}">
                <a16:creationId xmlns:a16="http://schemas.microsoft.com/office/drawing/2014/main" id="{888A8ED4-CDE5-CD20-9942-CBD02752AA02}"/>
              </a:ext>
            </a:extLst>
          </p:cNvPr>
          <p:cNvSpPr>
            <a:spLocks noGrp="1"/>
          </p:cNvSpPr>
          <p:nvPr>
            <p:ph idx="1"/>
          </p:nvPr>
        </p:nvSpPr>
        <p:spPr>
          <a:xfrm>
            <a:off x="609600" y="1105426"/>
            <a:ext cx="10972800" cy="4566573"/>
          </a:xfrm>
        </p:spPr>
        <p:txBody>
          <a:bodyPr>
            <a:noAutofit/>
          </a:bodyPr>
          <a:lstStyle/>
          <a:p>
            <a:pPr marL="342900" marR="0" lvl="0" indent="-342900">
              <a:spcBef>
                <a:spcPts val="0"/>
              </a:spcBef>
              <a:spcAft>
                <a:spcPts val="1200"/>
              </a:spcAft>
              <a:buFont typeface="Symbol" panose="05050102010706020507" pitchFamily="18" charset="2"/>
              <a:buChar char="·"/>
              <a:tabLst>
                <a:tab pos="914400" algn="l"/>
              </a:tabLst>
            </a:pPr>
            <a:r>
              <a:rPr lang="en-US" sz="24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rPr>
              <a:t>170 words = </a:t>
            </a:r>
            <a:r>
              <a:rPr lang="en-US" sz="2400" i="1" kern="0" dirty="0">
                <a:effectLst/>
                <a:latin typeface="Arial Narrow" panose="020B0606020202030204" pitchFamily="34" charset="0"/>
                <a:ea typeface="Times New Roman" panose="02020603050405020304" pitchFamily="18" charset="0"/>
              </a:rPr>
              <a:t>Disclosure to Federal agencies for use in furtherance of national security, intelligence, or law enforcement activity. </a:t>
            </a:r>
            <a:r>
              <a:rPr lang="en-US" sz="2400" kern="0" dirty="0">
                <a:effectLst/>
                <a:latin typeface="Arial Narrow" panose="020B0606020202030204" pitchFamily="34" charset="0"/>
                <a:ea typeface="Times New Roman" panose="02020603050405020304" pitchFamily="18" charset="0"/>
              </a:rPr>
              <a:t>(“Upon receipt of a request…FinCEN </a:t>
            </a:r>
            <a:r>
              <a:rPr lang="en-US" sz="2400" b="1" kern="0" dirty="0">
                <a:effectLst/>
                <a:latin typeface="Arial Narrow" panose="020B0606020202030204" pitchFamily="34" charset="0"/>
                <a:ea typeface="Times New Roman" panose="02020603050405020304" pitchFamily="18" charset="0"/>
              </a:rPr>
              <a:t>may</a:t>
            </a:r>
            <a:r>
              <a:rPr lang="en-US" sz="2400" kern="0" dirty="0">
                <a:effectLst/>
                <a:latin typeface="Arial Narrow" panose="020B0606020202030204" pitchFamily="34" charset="0"/>
                <a:ea typeface="Times New Roman" panose="02020603050405020304" pitchFamily="18" charset="0"/>
              </a:rPr>
              <a:t> disclose”)</a:t>
            </a:r>
            <a:endParaRPr lang="en-US" sz="24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tabLst>
                <a:tab pos="914400" algn="l"/>
              </a:tabLst>
            </a:pPr>
            <a:r>
              <a:rPr lang="en-US" sz="24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rPr>
              <a:t>144 words = </a:t>
            </a:r>
            <a:r>
              <a:rPr lang="en-US" sz="2400" i="1" kern="0" dirty="0">
                <a:effectLst/>
                <a:latin typeface="Arial Narrow" panose="020B0606020202030204" pitchFamily="34" charset="0"/>
                <a:ea typeface="Times New Roman" panose="02020603050405020304" pitchFamily="18" charset="0"/>
              </a:rPr>
              <a:t>Disclosure to State, local, and Tribal law enforcement agencies for use in criminal or civil investigations. </a:t>
            </a:r>
            <a:r>
              <a:rPr lang="en-US" sz="2400" kern="0" dirty="0">
                <a:effectLst/>
                <a:latin typeface="Arial Narrow" panose="020B0606020202030204" pitchFamily="34" charset="0"/>
                <a:ea typeface="Times New Roman" panose="02020603050405020304" pitchFamily="18" charset="0"/>
              </a:rPr>
              <a:t>(“Upon receipt of a request…FinCEN </a:t>
            </a:r>
            <a:r>
              <a:rPr lang="en-US" sz="2400" b="1" kern="0" dirty="0">
                <a:effectLst/>
                <a:latin typeface="Arial Narrow" panose="020B0606020202030204" pitchFamily="34" charset="0"/>
                <a:ea typeface="Times New Roman" panose="02020603050405020304" pitchFamily="18" charset="0"/>
              </a:rPr>
              <a:t>may</a:t>
            </a:r>
            <a:r>
              <a:rPr lang="en-US" sz="2400" kern="0" dirty="0">
                <a:effectLst/>
                <a:latin typeface="Arial Narrow" panose="020B0606020202030204" pitchFamily="34" charset="0"/>
                <a:ea typeface="Times New Roman" panose="02020603050405020304" pitchFamily="18" charset="0"/>
              </a:rPr>
              <a:t> disclose”)</a:t>
            </a:r>
            <a:endParaRPr lang="en-US" sz="24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tabLst>
                <a:tab pos="914400" algn="l"/>
              </a:tabLst>
            </a:pPr>
            <a:r>
              <a:rPr lang="en-US" sz="24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rPr>
              <a:t>167 words = </a:t>
            </a:r>
            <a:r>
              <a:rPr lang="en-US" sz="2400" i="1" kern="0" dirty="0">
                <a:effectLst/>
                <a:latin typeface="Arial Narrow" panose="020B0606020202030204" pitchFamily="34" charset="0"/>
                <a:ea typeface="Times New Roman" panose="02020603050405020304" pitchFamily="18" charset="0"/>
              </a:rPr>
              <a:t>Disclosure for use in furtherance of foreign national security, intelligence, or law enforcement activity. </a:t>
            </a:r>
            <a:r>
              <a:rPr lang="en-US" sz="2400" kern="0" dirty="0">
                <a:effectLst/>
                <a:latin typeface="Arial Narrow" panose="020B0606020202030204" pitchFamily="34" charset="0"/>
                <a:ea typeface="Times New Roman" panose="02020603050405020304" pitchFamily="18" charset="0"/>
              </a:rPr>
              <a:t>(“Upon receipt of a request…FinCEN </a:t>
            </a:r>
            <a:r>
              <a:rPr lang="en-US" sz="2400" b="1" kern="0" dirty="0">
                <a:effectLst/>
                <a:latin typeface="Arial Narrow" panose="020B0606020202030204" pitchFamily="34" charset="0"/>
                <a:ea typeface="Times New Roman" panose="02020603050405020304" pitchFamily="18" charset="0"/>
              </a:rPr>
              <a:t>may</a:t>
            </a:r>
            <a:r>
              <a:rPr lang="en-US" sz="2400" kern="0" dirty="0">
                <a:effectLst/>
                <a:latin typeface="Arial Narrow" panose="020B0606020202030204" pitchFamily="34" charset="0"/>
                <a:ea typeface="Times New Roman" panose="02020603050405020304" pitchFamily="18" charset="0"/>
              </a:rPr>
              <a:t> disclose”)</a:t>
            </a:r>
            <a:endParaRPr lang="en-US" sz="24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tabLst>
                <a:tab pos="914400" algn="l"/>
              </a:tabLst>
            </a:pPr>
            <a:r>
              <a:rPr lang="en-US" sz="24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rPr>
              <a:t>206 words = </a:t>
            </a:r>
            <a:r>
              <a:rPr lang="en-US" sz="2400" i="1" kern="0" dirty="0">
                <a:effectLst/>
                <a:latin typeface="Arial Narrow" panose="020B0606020202030204" pitchFamily="34" charset="0"/>
                <a:ea typeface="Times New Roman" panose="02020603050405020304" pitchFamily="18" charset="0"/>
              </a:rPr>
              <a:t>Disclosure to facilitate compliance with customer due diligence requirements – Financial Institutions and Regulatory Agencies</a:t>
            </a:r>
            <a:r>
              <a:rPr lang="en-US" sz="2400" kern="0" dirty="0">
                <a:effectLst/>
                <a:latin typeface="Arial Narrow" panose="020B0606020202030204" pitchFamily="34" charset="0"/>
                <a:ea typeface="Times New Roman" panose="02020603050405020304" pitchFamily="18" charset="0"/>
              </a:rPr>
              <a:t>. (“Upon receipt of a request…FinCEN </a:t>
            </a:r>
            <a:r>
              <a:rPr lang="en-US" sz="2400" b="1" kern="0" dirty="0">
                <a:effectLst/>
                <a:latin typeface="Arial Narrow" panose="020B0606020202030204" pitchFamily="34" charset="0"/>
                <a:ea typeface="Times New Roman" panose="02020603050405020304" pitchFamily="18" charset="0"/>
              </a:rPr>
              <a:t>may</a:t>
            </a:r>
            <a:r>
              <a:rPr lang="en-US" sz="2400" kern="0" dirty="0">
                <a:effectLst/>
                <a:latin typeface="Arial Narrow" panose="020B0606020202030204" pitchFamily="34" charset="0"/>
                <a:ea typeface="Times New Roman" panose="02020603050405020304" pitchFamily="18" charset="0"/>
              </a:rPr>
              <a:t> disclose”)</a:t>
            </a:r>
          </a:p>
          <a:p>
            <a:pPr marL="342900" marR="0" lvl="0" indent="-342900">
              <a:spcBef>
                <a:spcPts val="0"/>
              </a:spcBef>
              <a:spcAft>
                <a:spcPts val="1200"/>
              </a:spcAft>
              <a:buFont typeface="Symbol" panose="05050102010706020507" pitchFamily="18" charset="2"/>
              <a:buChar char="·"/>
              <a:tabLst>
                <a:tab pos="914400" algn="l"/>
                <a:tab pos="2570163" algn="l"/>
              </a:tabLst>
            </a:pPr>
            <a:r>
              <a:rPr lang="en-US" sz="24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rPr>
              <a:t>80 words (2 sentences) = </a:t>
            </a:r>
            <a:r>
              <a:rPr lang="en-US" sz="2400" i="1"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rPr>
              <a:t>Department of the Treasury.</a:t>
            </a:r>
            <a:r>
              <a:rPr lang="en-US" sz="24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rPr>
              <a:t> (“</a:t>
            </a:r>
            <a:r>
              <a:rPr lang="en-US" sz="2400" kern="0" dirty="0">
                <a:effectLst/>
                <a:latin typeface="Arial Narrow" panose="020B0606020202030204" pitchFamily="34" charset="0"/>
                <a:ea typeface="Times New Roman" panose="02020603050405020304" pitchFamily="18" charset="0"/>
              </a:rPr>
              <a:t>Information reported pursuant to § 1010.380 </a:t>
            </a:r>
            <a:r>
              <a:rPr lang="en-US" sz="2400" b="1" kern="0" dirty="0">
                <a:effectLst/>
                <a:latin typeface="Arial Narrow" panose="020B0606020202030204" pitchFamily="34" charset="0"/>
                <a:ea typeface="Times New Roman" panose="02020603050405020304" pitchFamily="18" charset="0"/>
              </a:rPr>
              <a:t>shall be accessible for inspection or disclosure</a:t>
            </a:r>
            <a:r>
              <a:rPr lang="en-US" sz="2400" kern="0" dirty="0">
                <a:effectLst/>
                <a:latin typeface="Arial Narrow" panose="020B0606020202030204" pitchFamily="34" charset="0"/>
                <a:ea typeface="Times New Roman" panose="02020603050405020304" pitchFamily="18" charset="0"/>
              </a:rPr>
              <a:t> to officers and employees of the Department of the Treasury whose official duties the Secretary determines require such inspection or disclosure.  Officers and employees of the Department of the Treasury </a:t>
            </a:r>
            <a:r>
              <a:rPr lang="en-US" sz="2400" b="1" kern="0" dirty="0">
                <a:effectLst/>
                <a:latin typeface="Arial Narrow" panose="020B0606020202030204" pitchFamily="34" charset="0"/>
                <a:ea typeface="Times New Roman" panose="02020603050405020304" pitchFamily="18" charset="0"/>
              </a:rPr>
              <a:t>may obtain</a:t>
            </a:r>
            <a:r>
              <a:rPr lang="en-US" sz="2400" kern="0" dirty="0">
                <a:effectLst/>
                <a:latin typeface="Arial Narrow" panose="020B0606020202030204" pitchFamily="34" charset="0"/>
                <a:ea typeface="Times New Roman" panose="02020603050405020304" pitchFamily="18" charset="0"/>
              </a:rPr>
              <a:t> information reported pursuant to § 1010.380 for </a:t>
            </a:r>
            <a:r>
              <a:rPr lang="en-US" sz="2400" b="1" kern="0" dirty="0">
                <a:effectLst/>
                <a:latin typeface="Arial Narrow" panose="020B0606020202030204" pitchFamily="34" charset="0"/>
                <a:ea typeface="Times New Roman" panose="02020603050405020304" pitchFamily="18" charset="0"/>
              </a:rPr>
              <a:t>tax administration</a:t>
            </a:r>
            <a:r>
              <a:rPr lang="en-US" sz="2400" kern="0" dirty="0">
                <a:effectLst/>
                <a:latin typeface="Arial Narrow" panose="020B0606020202030204" pitchFamily="34" charset="0"/>
                <a:ea typeface="Times New Roman" panose="02020603050405020304" pitchFamily="18" charset="0"/>
              </a:rPr>
              <a:t> as defined in 26 U.S.C. 6103(b)(4).”)</a:t>
            </a:r>
            <a:endParaRPr lang="en-US" sz="2400" u="none" strike="noStrike" kern="100" dirty="0">
              <a:effectLst/>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FC54BA74-BD20-D92C-7963-4A6EBEF72101}"/>
              </a:ext>
            </a:extLst>
          </p:cNvPr>
          <p:cNvSpPr>
            <a:spLocks noGrp="1"/>
          </p:cNvSpPr>
          <p:nvPr>
            <p:ph type="sldNum" sz="quarter" idx="4"/>
          </p:nvPr>
        </p:nvSpPr>
        <p:spPr/>
        <p:txBody>
          <a:bodyPr/>
          <a:lstStyle/>
          <a:p>
            <a:fld id="{975F859B-2565-4C4B-8F59-CDA04D02ECAD}" type="slidenum">
              <a:rPr lang="en-US" smtClean="0"/>
              <a:pPr/>
              <a:t>58</a:t>
            </a:fld>
            <a:endParaRPr lang="en-US" dirty="0"/>
          </a:p>
        </p:txBody>
      </p:sp>
    </p:spTree>
    <p:extLst>
      <p:ext uri="{BB962C8B-B14F-4D97-AF65-F5344CB8AC3E}">
        <p14:creationId xmlns:p14="http://schemas.microsoft.com/office/powerpoint/2010/main" val="276946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CC680-85FE-072C-EE33-FBAA9C3BB2F2}"/>
              </a:ext>
            </a:extLst>
          </p:cNvPr>
          <p:cNvSpPr>
            <a:spLocks noGrp="1"/>
          </p:cNvSpPr>
          <p:nvPr>
            <p:ph type="title"/>
          </p:nvPr>
        </p:nvSpPr>
        <p:spPr/>
        <p:txBody>
          <a:bodyPr/>
          <a:lstStyle/>
          <a:p>
            <a:r>
              <a:rPr lang="en-US" b="1" dirty="0"/>
              <a:t>Use of Information</a:t>
            </a:r>
          </a:p>
        </p:txBody>
      </p:sp>
      <p:sp>
        <p:nvSpPr>
          <p:cNvPr id="3" name="Content Placeholder 2">
            <a:extLst>
              <a:ext uri="{FF2B5EF4-FFF2-40B4-BE49-F238E27FC236}">
                <a16:creationId xmlns:a16="http://schemas.microsoft.com/office/drawing/2014/main" id="{C82EE78E-6B9A-C4E7-3346-DB578C1CA756}"/>
              </a:ext>
            </a:extLst>
          </p:cNvPr>
          <p:cNvSpPr>
            <a:spLocks noGrp="1"/>
          </p:cNvSpPr>
          <p:nvPr>
            <p:ph idx="1"/>
          </p:nvPr>
        </p:nvSpPr>
        <p:spPr/>
        <p:txBody>
          <a:bodyPr/>
          <a:lstStyle/>
          <a:p>
            <a:r>
              <a:rPr lang="en-US" dirty="0"/>
              <a:t>Use of the information is limited to the purpose for which it was disclosed</a:t>
            </a:r>
          </a:p>
          <a:p>
            <a:r>
              <a:rPr lang="en-US" dirty="0"/>
              <a:t>Before receiving information, a domestic agency must enter into an agreement with FinCEN specifying the standards, procedures, and systems to be maintained by the agency, and any other requirements FinCEN may specify, to protect the security and confidentiality of such information</a:t>
            </a:r>
          </a:p>
          <a:p>
            <a:r>
              <a:rPr lang="en-US" dirty="0"/>
              <a:t>A domestic agency must provide a report describing its standards and procedures for handling the information and certify that they meet the requirements of FinCEN’s rule</a:t>
            </a:r>
          </a:p>
          <a:p>
            <a:endParaRPr lang="en-US" dirty="0"/>
          </a:p>
          <a:p>
            <a:endParaRPr lang="en-US" dirty="0"/>
          </a:p>
        </p:txBody>
      </p:sp>
      <p:sp>
        <p:nvSpPr>
          <p:cNvPr id="5" name="Slide Number Placeholder 4">
            <a:extLst>
              <a:ext uri="{FF2B5EF4-FFF2-40B4-BE49-F238E27FC236}">
                <a16:creationId xmlns:a16="http://schemas.microsoft.com/office/drawing/2014/main" id="{E7AEEE78-2C5E-304E-42A5-83FED97186C1}"/>
              </a:ext>
            </a:extLst>
          </p:cNvPr>
          <p:cNvSpPr>
            <a:spLocks noGrp="1"/>
          </p:cNvSpPr>
          <p:nvPr>
            <p:ph type="sldNum" sz="quarter" idx="4"/>
          </p:nvPr>
        </p:nvSpPr>
        <p:spPr/>
        <p:txBody>
          <a:bodyPr/>
          <a:lstStyle/>
          <a:p>
            <a:fld id="{975F859B-2565-4C4B-8F59-CDA04D02ECAD}" type="slidenum">
              <a:rPr lang="en-US" smtClean="0"/>
              <a:pPr/>
              <a:t>59</a:t>
            </a:fld>
            <a:endParaRPr lang="en-US" dirty="0"/>
          </a:p>
        </p:txBody>
      </p:sp>
    </p:spTree>
    <p:extLst>
      <p:ext uri="{BB962C8B-B14F-4D97-AF65-F5344CB8AC3E}">
        <p14:creationId xmlns:p14="http://schemas.microsoft.com/office/powerpoint/2010/main" val="314241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CAD30DF-C3FC-40E4-B12B-8FBDD1F86559}"/>
              </a:ext>
            </a:extLst>
          </p:cNvPr>
          <p:cNvSpPr>
            <a:spLocks noGrp="1"/>
          </p:cNvSpPr>
          <p:nvPr>
            <p:ph type="title"/>
          </p:nvPr>
        </p:nvSpPr>
        <p:spPr/>
        <p:txBody>
          <a:bodyPr/>
          <a:lstStyle/>
          <a:p>
            <a:r>
              <a:rPr lang="en-US" b="1" dirty="0"/>
              <a:t>Background</a:t>
            </a:r>
          </a:p>
        </p:txBody>
      </p:sp>
      <p:sp>
        <p:nvSpPr>
          <p:cNvPr id="12" name="Content Placeholder 11">
            <a:extLst>
              <a:ext uri="{FF2B5EF4-FFF2-40B4-BE49-F238E27FC236}">
                <a16:creationId xmlns:a16="http://schemas.microsoft.com/office/drawing/2014/main" id="{EC9B92B1-2106-4605-B25D-54F20FFC6B97}"/>
              </a:ext>
            </a:extLst>
          </p:cNvPr>
          <p:cNvSpPr>
            <a:spLocks noGrp="1"/>
          </p:cNvSpPr>
          <p:nvPr>
            <p:ph idx="1"/>
          </p:nvPr>
        </p:nvSpPr>
        <p:spPr>
          <a:xfrm>
            <a:off x="625642" y="1288795"/>
            <a:ext cx="10383734" cy="3072893"/>
          </a:xfrm>
        </p:spPr>
        <p:txBody>
          <a:bodyPr/>
          <a:lstStyle/>
          <a:p>
            <a:r>
              <a:rPr lang="en-US" dirty="0"/>
              <a:t>CTA enacted as part of the Anti-Money Laundering Act of 2020</a:t>
            </a:r>
          </a:p>
          <a:p>
            <a:r>
              <a:rPr lang="en-US" dirty="0"/>
              <a:t>Establishes beneficial ownership reporting requirements for entities created in or registered to do business in the United States</a:t>
            </a:r>
          </a:p>
          <a:p>
            <a:r>
              <a:rPr lang="en-US" dirty="0"/>
              <a:t>Administered by the Financial Crimes Enforcement Network (FinCEN), a bureau of the U.S. Department of Treasury charged with safeguarding the financial system from illicit use, combatting money laundering, and promoting national security</a:t>
            </a:r>
          </a:p>
          <a:p>
            <a:r>
              <a:rPr lang="en-US" dirty="0"/>
              <a:t> FinCEN adopted final reporting rules on September 30, 2022</a:t>
            </a:r>
          </a:p>
          <a:p>
            <a:pPr marL="347663" indent="-347663"/>
            <a:r>
              <a:rPr lang="en-US" dirty="0"/>
              <a:t>Effective date is January 1, 2024</a:t>
            </a:r>
          </a:p>
          <a:p>
            <a:endParaRPr lang="en-US" dirty="0"/>
          </a:p>
        </p:txBody>
      </p:sp>
      <p:sp>
        <p:nvSpPr>
          <p:cNvPr id="6" name="Slide Number Placeholder 5">
            <a:extLst>
              <a:ext uri="{FF2B5EF4-FFF2-40B4-BE49-F238E27FC236}">
                <a16:creationId xmlns:a16="http://schemas.microsoft.com/office/drawing/2014/main" id="{01B6B260-E5A1-40C3-8F1A-C115378F2561}"/>
              </a:ext>
            </a:extLst>
          </p:cNvPr>
          <p:cNvSpPr>
            <a:spLocks noGrp="1"/>
          </p:cNvSpPr>
          <p:nvPr>
            <p:ph type="sldNum" sz="quarter" idx="4"/>
          </p:nvPr>
        </p:nvSpPr>
        <p:spPr/>
        <p:txBody>
          <a:bodyPr/>
          <a:lstStyle/>
          <a:p>
            <a:fld id="{975F859B-2565-4C4B-8F59-CDA04D02ECAD}" type="slidenum">
              <a:rPr lang="en-US" smtClean="0"/>
              <a:pPr/>
              <a:t>6</a:t>
            </a:fld>
            <a:endParaRPr lang="en-US" dirty="0"/>
          </a:p>
        </p:txBody>
      </p:sp>
    </p:spTree>
    <p:extLst>
      <p:ext uri="{BB962C8B-B14F-4D97-AF65-F5344CB8AC3E}">
        <p14:creationId xmlns:p14="http://schemas.microsoft.com/office/powerpoint/2010/main" val="222282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649B-6969-97CE-803B-9F92A249FFD5}"/>
              </a:ext>
            </a:extLst>
          </p:cNvPr>
          <p:cNvSpPr>
            <a:spLocks noGrp="1"/>
          </p:cNvSpPr>
          <p:nvPr>
            <p:ph type="title"/>
          </p:nvPr>
        </p:nvSpPr>
        <p:spPr>
          <a:xfrm>
            <a:off x="120770" y="439948"/>
            <a:ext cx="4525657" cy="571926"/>
          </a:xfrm>
        </p:spPr>
        <p:txBody>
          <a:bodyPr vert="horz" lIns="91440" tIns="45720" rIns="91440" bIns="45720" rtlCol="0" anchor="b">
            <a:noAutofit/>
          </a:bodyPr>
          <a:lstStyle/>
          <a:p>
            <a:r>
              <a:rPr lang="en-US" sz="3600" b="1" dirty="0">
                <a:latin typeface="Arial Narrow" panose="020B0606020202030204" pitchFamily="34" charset="0"/>
              </a:rPr>
              <a:t>Further Developments</a:t>
            </a:r>
          </a:p>
        </p:txBody>
      </p:sp>
      <p:sp>
        <p:nvSpPr>
          <p:cNvPr id="3" name="Content Placeholder 2">
            <a:extLst>
              <a:ext uri="{FF2B5EF4-FFF2-40B4-BE49-F238E27FC236}">
                <a16:creationId xmlns:a16="http://schemas.microsoft.com/office/drawing/2014/main" id="{888A8ED4-CDE5-CD20-9942-CBD02752AA02}"/>
              </a:ext>
            </a:extLst>
          </p:cNvPr>
          <p:cNvSpPr>
            <a:spLocks noGrp="1"/>
          </p:cNvSpPr>
          <p:nvPr>
            <p:ph idx="1"/>
          </p:nvPr>
        </p:nvSpPr>
        <p:spPr>
          <a:xfrm>
            <a:off x="248351" y="1011874"/>
            <a:ext cx="4710021" cy="4934309"/>
          </a:xfrm>
        </p:spPr>
        <p:txBody>
          <a:bodyPr vert="horz" lIns="91440" tIns="45720" rIns="91440" bIns="45720" rtlCol="0" anchor="t">
            <a:normAutofit fontScale="92500" lnSpcReduction="10000"/>
          </a:bodyPr>
          <a:lstStyle/>
          <a:p>
            <a:pPr marL="342900" marR="0" lvl="0">
              <a:spcBef>
                <a:spcPts val="0"/>
              </a:spcBef>
              <a:spcAft>
                <a:spcPts val="1200"/>
              </a:spcAft>
              <a:tabLst>
                <a:tab pos="914400" algn="l"/>
              </a:tabLst>
            </a:pPr>
            <a:endParaRPr lang="en-US" sz="2000" u="none" strike="noStrike" dirty="0">
              <a:effectLst/>
            </a:endParaRPr>
          </a:p>
          <a:p>
            <a:pPr marL="342900" marR="0" lvl="0">
              <a:spcBef>
                <a:spcPts val="0"/>
              </a:spcBef>
              <a:spcAft>
                <a:spcPts val="1200"/>
              </a:spcAft>
              <a:tabLst>
                <a:tab pos="914400" algn="l"/>
              </a:tabLst>
            </a:pPr>
            <a:r>
              <a:rPr lang="en-US" u="none" strike="noStrike" dirty="0">
                <a:effectLst/>
                <a:latin typeface="Arial Narrow" panose="020B0606020202030204" pitchFamily="34" charset="0"/>
              </a:rPr>
              <a:t>Form 8300 e-filing requirement</a:t>
            </a:r>
          </a:p>
          <a:p>
            <a:pPr marL="342900" marR="0" lvl="0">
              <a:spcBef>
                <a:spcPts val="0"/>
              </a:spcBef>
              <a:spcAft>
                <a:spcPts val="1200"/>
              </a:spcAft>
              <a:tabLst>
                <a:tab pos="914400" algn="l"/>
              </a:tabLst>
            </a:pPr>
            <a:endParaRPr lang="en-US" u="none" strike="noStrike" dirty="0">
              <a:effectLst/>
              <a:latin typeface="Arial Narrow" panose="020B0606020202030204" pitchFamily="34" charset="0"/>
            </a:endParaRPr>
          </a:p>
          <a:p>
            <a:pPr marL="342900" marR="0" lvl="0">
              <a:spcBef>
                <a:spcPts val="0"/>
              </a:spcBef>
              <a:spcAft>
                <a:spcPts val="1200"/>
              </a:spcAft>
              <a:tabLst>
                <a:tab pos="914400" algn="l"/>
              </a:tabLst>
            </a:pPr>
            <a:r>
              <a:rPr lang="en-US" dirty="0">
                <a:latin typeface="Arial Narrow" panose="020B0606020202030204" pitchFamily="34" charset="0"/>
              </a:rPr>
              <a:t>IRS auditor hirings</a:t>
            </a:r>
          </a:p>
          <a:p>
            <a:pPr marL="342900" marR="0" lvl="0">
              <a:spcBef>
                <a:spcPts val="0"/>
              </a:spcBef>
              <a:spcAft>
                <a:spcPts val="1200"/>
              </a:spcAft>
              <a:tabLst>
                <a:tab pos="914400" algn="l"/>
              </a:tabLst>
            </a:pPr>
            <a:endParaRPr lang="en-US" dirty="0">
              <a:latin typeface="Arial Narrow" panose="020B0606020202030204" pitchFamily="34" charset="0"/>
            </a:endParaRPr>
          </a:p>
          <a:p>
            <a:pPr marL="342900" marR="0" lvl="0">
              <a:spcBef>
                <a:spcPts val="0"/>
              </a:spcBef>
              <a:spcAft>
                <a:spcPts val="1200"/>
              </a:spcAft>
              <a:tabLst>
                <a:tab pos="914400" algn="l"/>
              </a:tabLst>
            </a:pPr>
            <a:r>
              <a:rPr lang="en-US" dirty="0">
                <a:latin typeface="Arial Narrow" panose="020B0606020202030204" pitchFamily="34" charset="0"/>
              </a:rPr>
              <a:t>DIF and UIDIF score evolutions</a:t>
            </a:r>
          </a:p>
          <a:p>
            <a:pPr marL="342900" marR="0" lvl="0">
              <a:spcBef>
                <a:spcPts val="0"/>
              </a:spcBef>
              <a:spcAft>
                <a:spcPts val="1200"/>
              </a:spcAft>
              <a:tabLst>
                <a:tab pos="914400" algn="l"/>
              </a:tabLst>
            </a:pPr>
            <a:endParaRPr lang="en-US" u="none" strike="noStrike" dirty="0">
              <a:effectLst/>
              <a:latin typeface="Arial Narrow" panose="020B0606020202030204" pitchFamily="34" charset="0"/>
            </a:endParaRPr>
          </a:p>
          <a:p>
            <a:pPr marL="342900" marR="0" lvl="0">
              <a:spcBef>
                <a:spcPts val="0"/>
              </a:spcBef>
              <a:spcAft>
                <a:spcPts val="1200"/>
              </a:spcAft>
              <a:tabLst>
                <a:tab pos="914400" algn="l"/>
              </a:tabLst>
            </a:pPr>
            <a:r>
              <a:rPr lang="en-US" u="none" strike="noStrike" dirty="0">
                <a:effectLst/>
                <a:latin typeface="Arial Narrow" panose="020B0606020202030204" pitchFamily="34" charset="0"/>
              </a:rPr>
              <a:t>Social media algorithms</a:t>
            </a:r>
          </a:p>
          <a:p>
            <a:pPr marL="342900" marR="0" lvl="0">
              <a:spcBef>
                <a:spcPts val="0"/>
              </a:spcBef>
              <a:spcAft>
                <a:spcPts val="1200"/>
              </a:spcAft>
              <a:tabLst>
                <a:tab pos="914400" algn="l"/>
              </a:tabLst>
            </a:pPr>
            <a:endParaRPr lang="en-US" dirty="0">
              <a:latin typeface="Arial Narrow" panose="020B0606020202030204" pitchFamily="34" charset="0"/>
            </a:endParaRPr>
          </a:p>
          <a:p>
            <a:pPr marL="342900" marR="0" lvl="0">
              <a:spcBef>
                <a:spcPts val="0"/>
              </a:spcBef>
              <a:spcAft>
                <a:spcPts val="1200"/>
              </a:spcAft>
              <a:tabLst>
                <a:tab pos="914400" algn="l"/>
              </a:tabLst>
            </a:pPr>
            <a:r>
              <a:rPr lang="en-US" dirty="0">
                <a:latin typeface="Arial Narrow" panose="020B0606020202030204" pitchFamily="34" charset="0"/>
              </a:rPr>
              <a:t>Usage of GIINs</a:t>
            </a:r>
            <a:endParaRPr lang="en-US" u="none" strike="noStrike" dirty="0">
              <a:effectLst/>
              <a:latin typeface="Arial Narrow" panose="020B0606020202030204" pitchFamily="34" charset="0"/>
            </a:endParaRPr>
          </a:p>
          <a:p>
            <a:pPr marL="342900" marR="0" lvl="0">
              <a:spcBef>
                <a:spcPts val="0"/>
              </a:spcBef>
              <a:spcAft>
                <a:spcPts val="1200"/>
              </a:spcAft>
              <a:tabLst>
                <a:tab pos="914400" algn="l"/>
              </a:tabLst>
            </a:pPr>
            <a:endParaRPr lang="en-US" sz="2000" u="none" strike="noStrike" dirty="0">
              <a:effectLst/>
            </a:endParaRPr>
          </a:p>
        </p:txBody>
      </p:sp>
      <p:pic>
        <p:nvPicPr>
          <p:cNvPr id="1028" name="Picture 4" descr="Future Developments of Artificial Intelligence | Bernard Marr">
            <a:extLst>
              <a:ext uri="{FF2B5EF4-FFF2-40B4-BE49-F238E27FC236}">
                <a16:creationId xmlns:a16="http://schemas.microsoft.com/office/drawing/2014/main" id="{EF59FDB9-4DD8-FCDE-708C-AD18BA5FFB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28" r="15014" b="-1"/>
          <a:stretch/>
        </p:blipFill>
        <p:spPr bwMode="auto">
          <a:xfrm>
            <a:off x="5086726" y="10"/>
            <a:ext cx="7105273"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C54BA74-BD20-D92C-7963-4A6EBEF72101}"/>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defRPr/>
            </a:pPr>
            <a:fld id="{975F859B-2565-4C4B-8F59-CDA04D02ECAD}" type="slidenum">
              <a:rPr lang="en-US">
                <a:solidFill>
                  <a:srgbClr val="FFFFFF"/>
                </a:solidFill>
                <a:latin typeface="Calibri" panose="020F0502020204030204"/>
              </a:rPr>
              <a:pPr algn="r">
                <a:spcAft>
                  <a:spcPts val="600"/>
                </a:spcAft>
                <a:defRPr/>
              </a:pPr>
              <a:t>60</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98897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estion marks in a line and one question mark is lit">
            <a:extLst>
              <a:ext uri="{FF2B5EF4-FFF2-40B4-BE49-F238E27FC236}">
                <a16:creationId xmlns:a16="http://schemas.microsoft.com/office/drawing/2014/main" id="{FC5A85AC-CBE0-EB08-067C-6116DB39D781}"/>
              </a:ext>
            </a:extLst>
          </p:cNvPr>
          <p:cNvPicPr>
            <a:picLocks noChangeAspect="1"/>
          </p:cNvPicPr>
          <p:nvPr/>
        </p:nvPicPr>
        <p:blipFill rotWithShape="1">
          <a:blip r:embed="rId2"/>
          <a:srcRect t="2432" r="-1" b="14049"/>
          <a:stretch/>
        </p:blipFill>
        <p:spPr>
          <a:xfrm>
            <a:off x="20" y="54857"/>
            <a:ext cx="12203296" cy="6803143"/>
          </a:xfrm>
          <a:prstGeom prst="rect">
            <a:avLst/>
          </a:prstGeom>
          <a:noFill/>
        </p:spPr>
      </p:pic>
      <p:sp>
        <p:nvSpPr>
          <p:cNvPr id="10" name="Text Placeholder 2">
            <a:extLst>
              <a:ext uri="{FF2B5EF4-FFF2-40B4-BE49-F238E27FC236}">
                <a16:creationId xmlns:a16="http://schemas.microsoft.com/office/drawing/2014/main" id="{95C96F9C-95A1-342D-C210-8DCDA1088C22}"/>
              </a:ext>
            </a:extLst>
          </p:cNvPr>
          <p:cNvSpPr>
            <a:spLocks noGrp="1"/>
          </p:cNvSpPr>
          <p:nvPr>
            <p:ph type="body" sz="quarter" idx="27"/>
          </p:nvPr>
        </p:nvSpPr>
        <p:spPr>
          <a:xfrm>
            <a:off x="3295425" y="4338544"/>
            <a:ext cx="8896555" cy="2464599"/>
          </a:xfrm>
        </p:spPr>
        <p:txBody>
          <a:bodyPr/>
          <a:lstStyle/>
          <a:p>
            <a:endParaRPr lang="en-US" dirty="0"/>
          </a:p>
        </p:txBody>
      </p:sp>
      <p:sp>
        <p:nvSpPr>
          <p:cNvPr id="4" name="Title 3">
            <a:extLst>
              <a:ext uri="{FF2B5EF4-FFF2-40B4-BE49-F238E27FC236}">
                <a16:creationId xmlns:a16="http://schemas.microsoft.com/office/drawing/2014/main" id="{61350286-568A-57A3-1EF5-8170B4BECA62}"/>
              </a:ext>
            </a:extLst>
          </p:cNvPr>
          <p:cNvSpPr>
            <a:spLocks noGrp="1"/>
          </p:cNvSpPr>
          <p:nvPr>
            <p:ph type="ctrTitle"/>
          </p:nvPr>
        </p:nvSpPr>
        <p:spPr>
          <a:xfrm>
            <a:off x="4176737" y="4598643"/>
            <a:ext cx="6841290" cy="1649345"/>
          </a:xfrm>
        </p:spPr>
        <p:txBody>
          <a:bodyPr anchor="ctr">
            <a:normAutofit/>
          </a:bodyPr>
          <a:lstStyle/>
          <a:p>
            <a:r>
              <a:rPr lang="en-US" dirty="0"/>
              <a:t>Possible Variables</a:t>
            </a:r>
          </a:p>
        </p:txBody>
      </p:sp>
    </p:spTree>
    <p:extLst>
      <p:ext uri="{BB962C8B-B14F-4D97-AF65-F5344CB8AC3E}">
        <p14:creationId xmlns:p14="http://schemas.microsoft.com/office/powerpoint/2010/main" val="95324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649B-6969-97CE-803B-9F92A249FFD5}"/>
              </a:ext>
            </a:extLst>
          </p:cNvPr>
          <p:cNvSpPr>
            <a:spLocks noGrp="1"/>
          </p:cNvSpPr>
          <p:nvPr>
            <p:ph type="title"/>
          </p:nvPr>
        </p:nvSpPr>
        <p:spPr>
          <a:xfrm>
            <a:off x="291913" y="207942"/>
            <a:ext cx="4187013" cy="681487"/>
          </a:xfrm>
        </p:spPr>
        <p:txBody>
          <a:bodyPr vert="horz" lIns="91440" tIns="45720" rIns="91440" bIns="45720" rtlCol="0" anchor="b">
            <a:normAutofit/>
          </a:bodyPr>
          <a:lstStyle/>
          <a:p>
            <a:r>
              <a:rPr lang="en-US" sz="3600" b="1" dirty="0">
                <a:latin typeface="Arial Narrow" panose="020B0606020202030204" pitchFamily="34" charset="0"/>
              </a:rPr>
              <a:t>Possible Variables</a:t>
            </a:r>
          </a:p>
        </p:txBody>
      </p:sp>
      <p:sp>
        <p:nvSpPr>
          <p:cNvPr id="3" name="Content Placeholder 2">
            <a:extLst>
              <a:ext uri="{FF2B5EF4-FFF2-40B4-BE49-F238E27FC236}">
                <a16:creationId xmlns:a16="http://schemas.microsoft.com/office/drawing/2014/main" id="{888A8ED4-CDE5-CD20-9942-CBD02752AA02}"/>
              </a:ext>
            </a:extLst>
          </p:cNvPr>
          <p:cNvSpPr>
            <a:spLocks noGrp="1"/>
          </p:cNvSpPr>
          <p:nvPr>
            <p:ph idx="1"/>
          </p:nvPr>
        </p:nvSpPr>
        <p:spPr>
          <a:xfrm>
            <a:off x="291913" y="748091"/>
            <a:ext cx="4692770" cy="4488938"/>
          </a:xfrm>
        </p:spPr>
        <p:txBody>
          <a:bodyPr vert="horz" lIns="91440" tIns="45720" rIns="91440" bIns="45720" rtlCol="0" anchor="t">
            <a:normAutofit fontScale="25000" lnSpcReduction="20000"/>
          </a:bodyPr>
          <a:lstStyle/>
          <a:p>
            <a:endParaRPr lang="en-US" sz="1900" dirty="0"/>
          </a:p>
          <a:p>
            <a:pPr marL="0" indent="0">
              <a:buNone/>
            </a:pPr>
            <a:r>
              <a:rPr lang="en-US" sz="11200" b="1" dirty="0">
                <a:latin typeface="+mj-lt"/>
              </a:rPr>
              <a:t>Executive</a:t>
            </a:r>
          </a:p>
          <a:p>
            <a:pPr lvl="1"/>
            <a:r>
              <a:rPr lang="en-US" sz="10400" dirty="0">
                <a:latin typeface="+mj-lt"/>
              </a:rPr>
              <a:t>FinCEN preparation and clarification</a:t>
            </a:r>
          </a:p>
          <a:p>
            <a:pPr marL="0" indent="0">
              <a:buNone/>
            </a:pPr>
            <a:r>
              <a:rPr lang="en-US" sz="11200" b="1" dirty="0">
                <a:latin typeface="+mj-lt"/>
              </a:rPr>
              <a:t>Legislative</a:t>
            </a:r>
          </a:p>
          <a:p>
            <a:pPr lvl="1"/>
            <a:r>
              <a:rPr lang="en-US" sz="10400" b="0" i="0" dirty="0">
                <a:effectLst/>
                <a:latin typeface="+mj-lt"/>
              </a:rPr>
              <a:t>Protecting Small Business Information Act of 2024 — H.R. 4035 and S. 2623</a:t>
            </a:r>
          </a:p>
          <a:p>
            <a:pPr lvl="1"/>
            <a:r>
              <a:rPr lang="en-US" sz="10400" dirty="0">
                <a:latin typeface="+mj-lt"/>
              </a:rPr>
              <a:t>Committee hearings</a:t>
            </a:r>
          </a:p>
          <a:p>
            <a:pPr marL="0" indent="0">
              <a:buNone/>
            </a:pPr>
            <a:r>
              <a:rPr lang="en-US" sz="11200" b="1" dirty="0">
                <a:latin typeface="+mj-lt"/>
              </a:rPr>
              <a:t>Judicial</a:t>
            </a:r>
          </a:p>
          <a:p>
            <a:pPr lvl="1"/>
            <a:r>
              <a:rPr lang="en-US" sz="10400" b="0" i="1" dirty="0">
                <a:effectLst/>
                <a:latin typeface="+mj-lt"/>
              </a:rPr>
              <a:t>National Small Business United v. Yellen</a:t>
            </a:r>
            <a:r>
              <a:rPr lang="en-US" sz="10400" b="0" dirty="0">
                <a:effectLst/>
                <a:latin typeface="+mj-lt"/>
              </a:rPr>
              <a:t>, </a:t>
            </a:r>
            <a:r>
              <a:rPr lang="en-US" sz="10400" b="0" i="0" dirty="0">
                <a:solidFill>
                  <a:srgbClr val="333333"/>
                </a:solidFill>
                <a:effectLst/>
                <a:latin typeface="+mj-lt"/>
              </a:rPr>
              <a:t>(5:22-cv-01448) </a:t>
            </a:r>
            <a:r>
              <a:rPr lang="en-US" sz="10400" b="0" dirty="0">
                <a:effectLst/>
                <a:latin typeface="+mj-lt"/>
              </a:rPr>
              <a:t>N.D. Alabama</a:t>
            </a:r>
            <a:endParaRPr lang="en-US" sz="10400" dirty="0">
              <a:latin typeface="+mj-lt"/>
            </a:endParaRPr>
          </a:p>
        </p:txBody>
      </p:sp>
      <p:pic>
        <p:nvPicPr>
          <p:cNvPr id="2050" name="Picture 2" descr="The impact of Uncertainty on Customer Behavior | InsideBE">
            <a:extLst>
              <a:ext uri="{FF2B5EF4-FFF2-40B4-BE49-F238E27FC236}">
                <a16:creationId xmlns:a16="http://schemas.microsoft.com/office/drawing/2014/main" id="{9A45C967-D4CA-7A9A-0D90-3E0DA7120B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02" r="19420"/>
          <a:stretch/>
        </p:blipFill>
        <p:spPr bwMode="auto">
          <a:xfrm>
            <a:off x="5512279" y="10896"/>
            <a:ext cx="667972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C54BA74-BD20-D92C-7963-4A6EBEF72101}"/>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defRPr/>
            </a:pPr>
            <a:fld id="{975F859B-2565-4C4B-8F59-CDA04D02ECAD}" type="slidenum">
              <a:rPr lang="en-US">
                <a:solidFill>
                  <a:srgbClr val="FFFFFF"/>
                </a:solidFill>
                <a:latin typeface="Calibri" panose="020F0502020204030204"/>
              </a:rPr>
              <a:pPr algn="r">
                <a:spcAft>
                  <a:spcPts val="600"/>
                </a:spcAft>
                <a:defRPr/>
              </a:pPr>
              <a:t>62</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298332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A6BAE98-862D-CBFE-1B38-D3A1D0304FC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3067" r="-1" b="7007"/>
          <a:stretch/>
        </p:blipFill>
        <p:spPr>
          <a:xfrm>
            <a:off x="20" y="54857"/>
            <a:ext cx="12203296" cy="6803143"/>
          </a:xfrm>
          <a:noFill/>
        </p:spPr>
      </p:pic>
      <p:sp>
        <p:nvSpPr>
          <p:cNvPr id="15" name="Text Placeholder 2">
            <a:extLst>
              <a:ext uri="{FF2B5EF4-FFF2-40B4-BE49-F238E27FC236}">
                <a16:creationId xmlns:a16="http://schemas.microsoft.com/office/drawing/2014/main" id="{2CD0B4FA-229E-CDFA-4BDB-97188ACD5D64}"/>
              </a:ext>
            </a:extLst>
          </p:cNvPr>
          <p:cNvSpPr>
            <a:spLocks noGrp="1"/>
          </p:cNvSpPr>
          <p:nvPr>
            <p:ph type="body" sz="quarter" idx="27"/>
          </p:nvPr>
        </p:nvSpPr>
        <p:spPr>
          <a:xfrm>
            <a:off x="3306760" y="3593473"/>
            <a:ext cx="8896555" cy="2464599"/>
          </a:xfrm>
        </p:spPr>
        <p:txBody>
          <a:bodyPr/>
          <a:lstStyle/>
          <a:p>
            <a:endParaRPr lang="en-US" dirty="0"/>
          </a:p>
        </p:txBody>
      </p:sp>
      <p:sp>
        <p:nvSpPr>
          <p:cNvPr id="5" name="Title 4"/>
          <p:cNvSpPr>
            <a:spLocks noGrp="1"/>
          </p:cNvSpPr>
          <p:nvPr>
            <p:ph type="ctrTitle"/>
          </p:nvPr>
        </p:nvSpPr>
        <p:spPr>
          <a:xfrm>
            <a:off x="3681663" y="4001099"/>
            <a:ext cx="7494019" cy="1649345"/>
          </a:xfrm>
        </p:spPr>
        <p:txBody>
          <a:bodyPr anchor="ctr">
            <a:normAutofit/>
          </a:bodyPr>
          <a:lstStyle/>
          <a:p>
            <a:r>
              <a:rPr lang="en-US" dirty="0"/>
              <a:t>What You Should be Doing Now</a:t>
            </a:r>
          </a:p>
        </p:txBody>
      </p:sp>
    </p:spTree>
    <p:extLst>
      <p:ext uri="{BB962C8B-B14F-4D97-AF65-F5344CB8AC3E}">
        <p14:creationId xmlns:p14="http://schemas.microsoft.com/office/powerpoint/2010/main" val="43007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C8543-DDBF-5D53-0BED-C55938B55BA2}"/>
              </a:ext>
            </a:extLst>
          </p:cNvPr>
          <p:cNvSpPr>
            <a:spLocks noGrp="1"/>
          </p:cNvSpPr>
          <p:nvPr>
            <p:ph type="title"/>
          </p:nvPr>
        </p:nvSpPr>
        <p:spPr/>
        <p:txBody>
          <a:bodyPr/>
          <a:lstStyle/>
          <a:p>
            <a:r>
              <a:rPr lang="en-US" b="1" dirty="0"/>
              <a:t>What You Should be Doing Now</a:t>
            </a:r>
          </a:p>
        </p:txBody>
      </p:sp>
      <p:sp>
        <p:nvSpPr>
          <p:cNvPr id="3" name="Content Placeholder 2">
            <a:extLst>
              <a:ext uri="{FF2B5EF4-FFF2-40B4-BE49-F238E27FC236}">
                <a16:creationId xmlns:a16="http://schemas.microsoft.com/office/drawing/2014/main" id="{F61F9676-320D-97C7-E03D-6784C7219CE5}"/>
              </a:ext>
            </a:extLst>
          </p:cNvPr>
          <p:cNvSpPr>
            <a:spLocks noGrp="1"/>
          </p:cNvSpPr>
          <p:nvPr>
            <p:ph idx="1"/>
          </p:nvPr>
        </p:nvSpPr>
        <p:spPr/>
        <p:txBody>
          <a:bodyPr/>
          <a:lstStyle/>
          <a:p>
            <a:pPr marL="514350" indent="-514350">
              <a:buFont typeface="+mj-lt"/>
              <a:buAutoNum type="arabicPeriod"/>
            </a:pPr>
            <a:r>
              <a:rPr lang="en-US" dirty="0"/>
              <a:t>Become aware of the available Reporting Company exemptions and the definitions of Beneficial Owner and Company Applicant now in preparation for forming or registering new Reporting Companies on and after January 1, 2024</a:t>
            </a:r>
          </a:p>
          <a:p>
            <a:pPr marL="514350" indent="-514350">
              <a:buFont typeface="+mj-lt"/>
              <a:buAutoNum type="arabicPeriod"/>
            </a:pPr>
            <a:r>
              <a:rPr lang="en-US" dirty="0"/>
              <a:t>Determine whether your existing entities are subject to the reporting requirements or are exempt. If not exempt, determine who the Beneficial Owners are</a:t>
            </a:r>
          </a:p>
          <a:p>
            <a:pPr marL="514350" indent="-514350">
              <a:buFont typeface="+mj-lt"/>
              <a:buAutoNum type="arabicPeriod"/>
            </a:pPr>
            <a:r>
              <a:rPr lang="en-US" dirty="0"/>
              <a:t>Create a process to gather the required information (and future changes in that information) to permit filing initial reports and updated reports, if required</a:t>
            </a:r>
          </a:p>
          <a:p>
            <a:pPr marL="514350" indent="-514350">
              <a:buFont typeface="+mj-lt"/>
              <a:buAutoNum type="arabicPeriod"/>
            </a:pPr>
            <a:r>
              <a:rPr lang="en-US" dirty="0"/>
              <a:t>Determine how the reports will be filed with FinCEN, if required</a:t>
            </a:r>
          </a:p>
          <a:p>
            <a:pPr marL="0" indent="0">
              <a:buNone/>
            </a:pPr>
            <a:r>
              <a:rPr lang="en-US" dirty="0"/>
              <a:t>  </a:t>
            </a:r>
          </a:p>
          <a:p>
            <a:pPr marL="0" indent="0">
              <a:buNone/>
            </a:pPr>
            <a:endParaRPr lang="en-US" dirty="0"/>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FB95CA23-E996-AAE2-AE45-DD833A1CE3CB}"/>
              </a:ext>
            </a:extLst>
          </p:cNvPr>
          <p:cNvSpPr>
            <a:spLocks noGrp="1"/>
          </p:cNvSpPr>
          <p:nvPr>
            <p:ph type="sldNum" sz="quarter" idx="4"/>
          </p:nvPr>
        </p:nvSpPr>
        <p:spPr/>
        <p:txBody>
          <a:bodyPr/>
          <a:lstStyle/>
          <a:p>
            <a:fld id="{975F859B-2565-4C4B-8F59-CDA04D02ECAD}" type="slidenum">
              <a:rPr lang="en-US" smtClean="0"/>
              <a:pPr/>
              <a:t>64</a:t>
            </a:fld>
            <a:endParaRPr lang="en-US" dirty="0"/>
          </a:p>
        </p:txBody>
      </p:sp>
    </p:spTree>
    <p:extLst>
      <p:ext uri="{BB962C8B-B14F-4D97-AF65-F5344CB8AC3E}">
        <p14:creationId xmlns:p14="http://schemas.microsoft.com/office/powerpoint/2010/main" val="408004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Low angle view of a building&#10;&#10;Description automatically generated">
            <a:extLst>
              <a:ext uri="{FF2B5EF4-FFF2-40B4-BE49-F238E27FC236}">
                <a16:creationId xmlns:a16="http://schemas.microsoft.com/office/drawing/2014/main" id="{E2E29589-F974-E8E3-8416-E155FDEE0FF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721" b="6721"/>
          <a:stretch>
            <a:fillRect/>
          </a:stretch>
        </p:blipFill>
        <p:spPr/>
      </p:pic>
      <p:sp>
        <p:nvSpPr>
          <p:cNvPr id="10" name="Text Placeholder 9">
            <a:extLst>
              <a:ext uri="{FF2B5EF4-FFF2-40B4-BE49-F238E27FC236}">
                <a16:creationId xmlns:a16="http://schemas.microsoft.com/office/drawing/2014/main" id="{786C5575-DF08-E423-84DC-A0247B612F91}"/>
              </a:ext>
            </a:extLst>
          </p:cNvPr>
          <p:cNvSpPr>
            <a:spLocks noGrp="1"/>
          </p:cNvSpPr>
          <p:nvPr>
            <p:ph type="body" sz="quarter" idx="27"/>
          </p:nvPr>
        </p:nvSpPr>
        <p:spPr>
          <a:xfrm flipH="1">
            <a:off x="-5" y="971550"/>
            <a:ext cx="12203317" cy="5095488"/>
          </a:xfrm>
        </p:spPr>
        <p:txBody>
          <a:bodyPr/>
          <a:lstStyle/>
          <a:p>
            <a:endParaRPr lang="en-US" dirty="0"/>
          </a:p>
        </p:txBody>
      </p:sp>
      <p:sp>
        <p:nvSpPr>
          <p:cNvPr id="2" name="Title 1">
            <a:extLst>
              <a:ext uri="{FF2B5EF4-FFF2-40B4-BE49-F238E27FC236}">
                <a16:creationId xmlns:a16="http://schemas.microsoft.com/office/drawing/2014/main" id="{256988A2-EEA1-07F9-F9C2-2D9F7BB9D491}"/>
              </a:ext>
            </a:extLst>
          </p:cNvPr>
          <p:cNvSpPr>
            <a:spLocks noGrp="1"/>
          </p:cNvSpPr>
          <p:nvPr>
            <p:ph type="ctrTitle"/>
          </p:nvPr>
        </p:nvSpPr>
        <p:spPr>
          <a:xfrm>
            <a:off x="401444" y="1605776"/>
            <a:ext cx="11365106" cy="4053633"/>
          </a:xfrm>
        </p:spPr>
        <p:txBody>
          <a:bodyPr/>
          <a:lstStyle/>
          <a:p>
            <a:r>
              <a:rPr lang="en-US" b="1" dirty="0"/>
              <a:t>CLE CREDIT INFORMATION</a:t>
            </a:r>
            <a:br>
              <a:rPr lang="en-US" dirty="0"/>
            </a:br>
            <a:br>
              <a:rPr lang="en-US" dirty="0"/>
            </a:br>
            <a:r>
              <a:rPr lang="en-US" dirty="0"/>
              <a:t>CLE KEYWORD: </a:t>
            </a:r>
            <a:r>
              <a:rPr lang="en-US" b="1" dirty="0">
                <a:solidFill>
                  <a:schemeClr val="accent2"/>
                </a:solidFill>
              </a:rPr>
              <a:t>CTA</a:t>
            </a:r>
            <a:br>
              <a:rPr lang="en-US" dirty="0"/>
            </a:br>
            <a:br>
              <a:rPr lang="en-US" dirty="0"/>
            </a:br>
            <a:r>
              <a:rPr lang="en-US" sz="3200" dirty="0"/>
              <a:t>To obtain your CLE credit, please complete the post-event survey (it will show on your screen when you leave the webinar) or email the keyword to:</a:t>
            </a:r>
            <a:br>
              <a:rPr lang="en-US" sz="3200" dirty="0"/>
            </a:br>
            <a:br>
              <a:rPr lang="en-US" sz="3200" dirty="0"/>
            </a:br>
            <a:r>
              <a:rPr lang="en-US" sz="3200" b="1" dirty="0"/>
              <a:t>Pamela Mannion | </a:t>
            </a:r>
            <a:r>
              <a:rPr lang="en-US" sz="3200" b="1" dirty="0">
                <a:hlinkClick r:id="rId3">
                  <a:extLst>
                    <a:ext uri="{A12FA001-AC4F-418D-AE19-62706E023703}">
                      <ahyp:hlinkClr xmlns:ahyp="http://schemas.microsoft.com/office/drawing/2018/hyperlinkcolor" val="tx"/>
                    </a:ext>
                  </a:extLst>
                </a:hlinkClick>
              </a:rPr>
              <a:t>pamela.mannion@bipc.com</a:t>
            </a:r>
            <a:r>
              <a:rPr lang="en-US" sz="3200" b="1" dirty="0"/>
              <a:t> </a:t>
            </a:r>
          </a:p>
        </p:txBody>
      </p:sp>
      <p:sp>
        <p:nvSpPr>
          <p:cNvPr id="5" name="Slide Number Placeholder 4">
            <a:extLst>
              <a:ext uri="{FF2B5EF4-FFF2-40B4-BE49-F238E27FC236}">
                <a16:creationId xmlns:a16="http://schemas.microsoft.com/office/drawing/2014/main" id="{EE8B022A-7F1C-F72B-7626-96AB5941D58C}"/>
              </a:ext>
            </a:extLst>
          </p:cNvPr>
          <p:cNvSpPr>
            <a:spLocks noGrp="1"/>
          </p:cNvSpPr>
          <p:nvPr>
            <p:ph type="sldNum" sz="quarter" idx="4294967295"/>
          </p:nvPr>
        </p:nvSpPr>
        <p:spPr>
          <a:xfrm>
            <a:off x="11766550" y="6446838"/>
            <a:ext cx="425450" cy="280987"/>
          </a:xfrm>
        </p:spPr>
        <p:txBody>
          <a:bodyPr/>
          <a:lstStyle/>
          <a:p>
            <a:fld id="{975F859B-2565-4C4B-8F59-CDA04D02ECAD}" type="slidenum">
              <a:rPr lang="en-US" smtClean="0"/>
              <a:pPr/>
              <a:t>65</a:t>
            </a:fld>
            <a:endParaRPr lang="en-US" dirty="0"/>
          </a:p>
        </p:txBody>
      </p:sp>
    </p:spTree>
    <p:extLst>
      <p:ext uri="{BB962C8B-B14F-4D97-AF65-F5344CB8AC3E}">
        <p14:creationId xmlns:p14="http://schemas.microsoft.com/office/powerpoint/2010/main" val="167680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Yellow question mark">
            <a:extLst>
              <a:ext uri="{FF2B5EF4-FFF2-40B4-BE49-F238E27FC236}">
                <a16:creationId xmlns:a16="http://schemas.microsoft.com/office/drawing/2014/main" id="{5D9A14F3-0C66-9DC3-187A-AE296757684A}"/>
              </a:ext>
            </a:extLst>
          </p:cNvPr>
          <p:cNvPicPr>
            <a:picLocks noChangeAspect="1"/>
          </p:cNvPicPr>
          <p:nvPr/>
        </p:nvPicPr>
        <p:blipFill rotWithShape="1">
          <a:blip r:embed="rId2"/>
          <a:srcRect r="-1" b="7085"/>
          <a:stretch/>
        </p:blipFill>
        <p:spPr>
          <a:xfrm>
            <a:off x="20" y="54857"/>
            <a:ext cx="12203296" cy="6803143"/>
          </a:xfrm>
          <a:prstGeom prst="rect">
            <a:avLst/>
          </a:prstGeom>
          <a:noFill/>
        </p:spPr>
      </p:pic>
      <p:sp>
        <p:nvSpPr>
          <p:cNvPr id="15" name="Text Placeholder 2">
            <a:extLst>
              <a:ext uri="{FF2B5EF4-FFF2-40B4-BE49-F238E27FC236}">
                <a16:creationId xmlns:a16="http://schemas.microsoft.com/office/drawing/2014/main" id="{A983C772-498E-546A-E05D-5E7CDCA628C3}"/>
              </a:ext>
            </a:extLst>
          </p:cNvPr>
          <p:cNvSpPr>
            <a:spLocks noGrp="1"/>
          </p:cNvSpPr>
          <p:nvPr>
            <p:ph type="body" sz="quarter" idx="27"/>
          </p:nvPr>
        </p:nvSpPr>
        <p:spPr>
          <a:xfrm>
            <a:off x="0" y="5659409"/>
            <a:ext cx="12191980" cy="1232299"/>
          </a:xfrm>
        </p:spPr>
        <p:txBody>
          <a:bodyPr/>
          <a:lstStyle/>
          <a:p>
            <a:endParaRPr lang="en-US" dirty="0"/>
          </a:p>
        </p:txBody>
      </p:sp>
      <p:sp>
        <p:nvSpPr>
          <p:cNvPr id="7" name="Title 6">
            <a:extLst>
              <a:ext uri="{FF2B5EF4-FFF2-40B4-BE49-F238E27FC236}">
                <a16:creationId xmlns:a16="http://schemas.microsoft.com/office/drawing/2014/main" id="{80D700C9-552D-DE31-169F-BF7F1E5D6C22}"/>
              </a:ext>
            </a:extLst>
          </p:cNvPr>
          <p:cNvSpPr>
            <a:spLocks noGrp="1"/>
          </p:cNvSpPr>
          <p:nvPr>
            <p:ph type="ctrTitle"/>
          </p:nvPr>
        </p:nvSpPr>
        <p:spPr>
          <a:xfrm>
            <a:off x="3882448" y="5450885"/>
            <a:ext cx="6841290" cy="1649345"/>
          </a:xfrm>
        </p:spPr>
        <p:txBody>
          <a:bodyPr anchor="ctr">
            <a:normAutofit/>
          </a:bodyPr>
          <a:lstStyle/>
          <a:p>
            <a:r>
              <a:rPr lang="en-US" dirty="0"/>
              <a:t>Questions?</a:t>
            </a:r>
          </a:p>
        </p:txBody>
      </p:sp>
      <p:sp>
        <p:nvSpPr>
          <p:cNvPr id="5" name="Slide Number Placeholder 4" hidden="1">
            <a:extLst>
              <a:ext uri="{FF2B5EF4-FFF2-40B4-BE49-F238E27FC236}">
                <a16:creationId xmlns:a16="http://schemas.microsoft.com/office/drawing/2014/main" id="{8CF83135-5D11-ABE5-D153-1943BAB4E203}"/>
              </a:ext>
            </a:extLst>
          </p:cNvPr>
          <p:cNvSpPr>
            <a:spLocks noGrp="1"/>
          </p:cNvSpPr>
          <p:nvPr>
            <p:ph type="sldNum" sz="quarter" idx="4294967295"/>
          </p:nvPr>
        </p:nvSpPr>
        <p:spPr>
          <a:xfrm>
            <a:off x="11766550" y="6446838"/>
            <a:ext cx="425450" cy="280987"/>
          </a:xfrm>
        </p:spPr>
        <p:txBody>
          <a:bodyPr/>
          <a:lstStyle/>
          <a:p>
            <a:pPr>
              <a:spcAft>
                <a:spcPts val="600"/>
              </a:spcAft>
            </a:pPr>
            <a:fld id="{975F859B-2565-4C4B-8F59-CDA04D02ECAD}" type="slidenum">
              <a:rPr lang="en-US" smtClean="0"/>
              <a:pPr>
                <a:spcAft>
                  <a:spcPts val="600"/>
                </a:spcAft>
              </a:pPr>
              <a:t>66</a:t>
            </a:fld>
            <a:endParaRPr lang="en-US" dirty="0"/>
          </a:p>
        </p:txBody>
      </p:sp>
    </p:spTree>
    <p:extLst>
      <p:ext uri="{BB962C8B-B14F-4D97-AF65-F5344CB8AC3E}">
        <p14:creationId xmlns:p14="http://schemas.microsoft.com/office/powerpoint/2010/main" val="111316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erson in a suit and tie&#10;&#10;Description automatically generated">
            <a:extLst>
              <a:ext uri="{FF2B5EF4-FFF2-40B4-BE49-F238E27FC236}">
                <a16:creationId xmlns:a16="http://schemas.microsoft.com/office/drawing/2014/main" id="{4390B100-F857-6C80-661F-DB732F5447BD}"/>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655258" y="2651016"/>
            <a:ext cx="1349248" cy="1649412"/>
          </a:xfrm>
        </p:spPr>
      </p:pic>
      <p:pic>
        <p:nvPicPr>
          <p:cNvPr id="12" name="Content Placeholder 10">
            <a:extLst>
              <a:ext uri="{FF2B5EF4-FFF2-40B4-BE49-F238E27FC236}">
                <a16:creationId xmlns:a16="http://schemas.microsoft.com/office/drawing/2014/main" id="{5283231A-9F31-FB33-2429-D71C2D083F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24420" y="2651017"/>
            <a:ext cx="1349247" cy="1649411"/>
          </a:xfrm>
          <a:prstGeom prst="rect">
            <a:avLst/>
          </a:prstGeom>
          <a:solidFill>
            <a:schemeClr val="bg2">
              <a:lumMod val="40000"/>
              <a:lumOff val="60000"/>
            </a:schemeClr>
          </a:solidFill>
          <a:ln>
            <a:noFill/>
          </a:ln>
        </p:spPr>
      </p:pic>
      <p:pic>
        <p:nvPicPr>
          <p:cNvPr id="13" name="Content Placeholder 10">
            <a:extLst>
              <a:ext uri="{FF2B5EF4-FFF2-40B4-BE49-F238E27FC236}">
                <a16:creationId xmlns:a16="http://schemas.microsoft.com/office/drawing/2014/main" id="{B9585CCC-D217-0CFD-BB2B-5F2B56F9B89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46752" y="2651017"/>
            <a:ext cx="1349248" cy="1649411"/>
          </a:xfrm>
          <a:prstGeom prst="rect">
            <a:avLst/>
          </a:prstGeom>
          <a:solidFill>
            <a:schemeClr val="bg2">
              <a:lumMod val="40000"/>
              <a:lumOff val="60000"/>
            </a:schemeClr>
          </a:solidFill>
          <a:ln>
            <a:noFill/>
          </a:ln>
        </p:spPr>
      </p:pic>
      <p:pic>
        <p:nvPicPr>
          <p:cNvPr id="14" name="Content Placeholder 10">
            <a:extLst>
              <a:ext uri="{FF2B5EF4-FFF2-40B4-BE49-F238E27FC236}">
                <a16:creationId xmlns:a16="http://schemas.microsoft.com/office/drawing/2014/main" id="{18F40F43-E077-79A5-3242-8F2A8444F2D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69087" y="2651017"/>
            <a:ext cx="1349248" cy="1649411"/>
          </a:xfrm>
          <a:prstGeom prst="rect">
            <a:avLst/>
          </a:prstGeom>
          <a:solidFill>
            <a:schemeClr val="bg2">
              <a:lumMod val="40000"/>
              <a:lumOff val="60000"/>
            </a:schemeClr>
          </a:solidFill>
          <a:ln>
            <a:noFill/>
          </a:ln>
        </p:spPr>
      </p:pic>
      <p:sp>
        <p:nvSpPr>
          <p:cNvPr id="15" name="TextBox 14">
            <a:extLst>
              <a:ext uri="{FF2B5EF4-FFF2-40B4-BE49-F238E27FC236}">
                <a16:creationId xmlns:a16="http://schemas.microsoft.com/office/drawing/2014/main" id="{8765F986-65FA-22E3-043D-421FD625FAC4}"/>
              </a:ext>
            </a:extLst>
          </p:cNvPr>
          <p:cNvSpPr txBox="1"/>
          <p:nvPr/>
        </p:nvSpPr>
        <p:spPr>
          <a:xfrm>
            <a:off x="563526" y="4562742"/>
            <a:ext cx="1687810" cy="1649411"/>
          </a:xfrm>
          <a:prstGeom prst="rect">
            <a:avLst/>
          </a:prstGeom>
          <a:noFill/>
        </p:spPr>
        <p:txBody>
          <a:bodyPr wrap="square" lIns="0" tIns="0" rIns="0" bIns="0" rtlCol="0">
            <a:normAutofit/>
          </a:bodyPr>
          <a:lstStyle/>
          <a:p>
            <a:pPr algn="ctr">
              <a:lnSpc>
                <a:spcPct val="90000"/>
              </a:lnSpc>
            </a:pPr>
            <a:r>
              <a:rPr lang="en-US" sz="2000" b="1" dirty="0">
                <a:solidFill>
                  <a:schemeClr val="bg1"/>
                </a:solidFill>
              </a:rPr>
              <a:t>Brian North</a:t>
            </a:r>
          </a:p>
          <a:p>
            <a:pPr algn="ctr">
              <a:lnSpc>
                <a:spcPct val="90000"/>
              </a:lnSpc>
            </a:pPr>
            <a:endParaRPr lang="en-US" sz="2000" b="1" dirty="0">
              <a:solidFill>
                <a:schemeClr val="bg1"/>
              </a:solidFill>
            </a:endParaRPr>
          </a:p>
          <a:p>
            <a:pPr algn="ctr">
              <a:lnSpc>
                <a:spcPct val="90000"/>
              </a:lnSpc>
            </a:pPr>
            <a:endParaRPr lang="en-US" sz="2000" b="1" dirty="0">
              <a:solidFill>
                <a:schemeClr val="bg1"/>
              </a:solidFill>
            </a:endParaRPr>
          </a:p>
          <a:p>
            <a:pPr algn="ctr">
              <a:lnSpc>
                <a:spcPct val="90000"/>
              </a:lnSpc>
            </a:pPr>
            <a:r>
              <a:rPr lang="en-US" sz="2000" b="1" dirty="0">
                <a:solidFill>
                  <a:schemeClr val="bg1"/>
                </a:solidFill>
              </a:rPr>
              <a:t>215-665-3828</a:t>
            </a:r>
          </a:p>
          <a:p>
            <a:pPr algn="ctr">
              <a:lnSpc>
                <a:spcPct val="90000"/>
              </a:lnSpc>
            </a:pPr>
            <a:endParaRPr lang="en-US" sz="2000" b="1" dirty="0">
              <a:solidFill>
                <a:schemeClr val="bg1"/>
              </a:solidFill>
            </a:endParaRPr>
          </a:p>
          <a:p>
            <a:pPr algn="ctr">
              <a:lnSpc>
                <a:spcPct val="90000"/>
              </a:lnSpc>
            </a:pPr>
            <a:r>
              <a:rPr lang="en-US" sz="1400" b="1" dirty="0">
                <a:solidFill>
                  <a:schemeClr val="accent2"/>
                </a:solidFill>
                <a:hlinkClick r:id="rId7">
                  <a:extLst>
                    <a:ext uri="{A12FA001-AC4F-418D-AE19-62706E023703}">
                      <ahyp:hlinkClr xmlns:ahyp="http://schemas.microsoft.com/office/drawing/2018/hyperlinkcolor" val="tx"/>
                    </a:ext>
                  </a:extLst>
                </a:hlinkClick>
              </a:rPr>
              <a:t>brian.north@bipc.com</a:t>
            </a:r>
            <a:endParaRPr lang="en-US" sz="1400" b="1" dirty="0">
              <a:solidFill>
                <a:schemeClr val="accent2"/>
              </a:solidFill>
            </a:endParaRPr>
          </a:p>
          <a:p>
            <a:pPr algn="ctr">
              <a:lnSpc>
                <a:spcPct val="90000"/>
              </a:lnSpc>
            </a:pPr>
            <a:endParaRPr lang="en-US" sz="2400" b="1" dirty="0">
              <a:solidFill>
                <a:schemeClr val="bg1"/>
              </a:solidFill>
            </a:endParaRPr>
          </a:p>
          <a:p>
            <a:pPr algn="ctr">
              <a:lnSpc>
                <a:spcPct val="90000"/>
              </a:lnSpc>
            </a:pPr>
            <a:endParaRPr lang="en-US" sz="1200" b="1" dirty="0">
              <a:solidFill>
                <a:schemeClr val="bg1"/>
              </a:solidFill>
            </a:endParaRPr>
          </a:p>
        </p:txBody>
      </p:sp>
      <p:sp>
        <p:nvSpPr>
          <p:cNvPr id="16" name="TextBox 15">
            <a:extLst>
              <a:ext uri="{FF2B5EF4-FFF2-40B4-BE49-F238E27FC236}">
                <a16:creationId xmlns:a16="http://schemas.microsoft.com/office/drawing/2014/main" id="{0C6A4CA1-A0FB-4C2E-86B7-113A3B7A175E}"/>
              </a:ext>
            </a:extLst>
          </p:cNvPr>
          <p:cNvSpPr txBox="1"/>
          <p:nvPr/>
        </p:nvSpPr>
        <p:spPr>
          <a:xfrm>
            <a:off x="2618376" y="4562743"/>
            <a:ext cx="1687810" cy="1643401"/>
          </a:xfrm>
          <a:prstGeom prst="rect">
            <a:avLst/>
          </a:prstGeom>
          <a:noFill/>
        </p:spPr>
        <p:txBody>
          <a:bodyPr wrap="square" lIns="0" tIns="0" rIns="0" bIns="0" rtlCol="0">
            <a:normAutofit/>
          </a:bodyPr>
          <a:lstStyle/>
          <a:p>
            <a:pPr algn="ctr">
              <a:lnSpc>
                <a:spcPct val="90000"/>
              </a:lnSpc>
            </a:pPr>
            <a:r>
              <a:rPr lang="en-US" sz="2000" b="1" dirty="0">
                <a:solidFill>
                  <a:schemeClr val="bg1"/>
                </a:solidFill>
              </a:rPr>
              <a:t>Steve Smith</a:t>
            </a:r>
          </a:p>
          <a:p>
            <a:pPr algn="ctr">
              <a:lnSpc>
                <a:spcPct val="90000"/>
              </a:lnSpc>
            </a:pPr>
            <a:endParaRPr lang="en-US" sz="2000" b="1" dirty="0">
              <a:solidFill>
                <a:schemeClr val="bg1"/>
              </a:solidFill>
            </a:endParaRPr>
          </a:p>
          <a:p>
            <a:pPr algn="ctr">
              <a:lnSpc>
                <a:spcPct val="90000"/>
              </a:lnSpc>
            </a:pPr>
            <a:endParaRPr lang="en-US" sz="2000" b="1" dirty="0">
              <a:solidFill>
                <a:schemeClr val="bg1"/>
              </a:solidFill>
            </a:endParaRPr>
          </a:p>
          <a:p>
            <a:pPr algn="ctr">
              <a:lnSpc>
                <a:spcPct val="90000"/>
              </a:lnSpc>
            </a:pPr>
            <a:r>
              <a:rPr lang="en-US" sz="2000" b="1" dirty="0">
                <a:solidFill>
                  <a:schemeClr val="bg1"/>
                </a:solidFill>
              </a:rPr>
              <a:t>215-665-3607</a:t>
            </a:r>
          </a:p>
          <a:p>
            <a:pPr algn="ctr">
              <a:lnSpc>
                <a:spcPct val="150000"/>
              </a:lnSpc>
            </a:pPr>
            <a:endParaRPr lang="en-US" sz="1200" b="1" dirty="0">
              <a:solidFill>
                <a:schemeClr val="bg1"/>
              </a:solidFill>
            </a:endParaRPr>
          </a:p>
          <a:p>
            <a:pPr algn="ctr">
              <a:lnSpc>
                <a:spcPct val="90000"/>
              </a:lnSpc>
            </a:pPr>
            <a:r>
              <a:rPr lang="en-US" sz="1400" b="1" dirty="0">
                <a:solidFill>
                  <a:schemeClr val="accent2"/>
                </a:solidFill>
                <a:hlinkClick r:id="rId8">
                  <a:extLst>
                    <a:ext uri="{A12FA001-AC4F-418D-AE19-62706E023703}">
                      <ahyp:hlinkClr xmlns:ahyp="http://schemas.microsoft.com/office/drawing/2018/hyperlinkcolor" val="tx"/>
                    </a:ext>
                  </a:extLst>
                </a:hlinkClick>
              </a:rPr>
              <a:t>steven.smith@bipc.com</a:t>
            </a:r>
            <a:endParaRPr lang="en-US" sz="1400" b="1" dirty="0">
              <a:solidFill>
                <a:schemeClr val="accent2"/>
              </a:solidFill>
            </a:endParaRPr>
          </a:p>
          <a:p>
            <a:pPr algn="ctr">
              <a:lnSpc>
                <a:spcPct val="90000"/>
              </a:lnSpc>
            </a:pPr>
            <a:endParaRPr lang="en-US" sz="1400" b="1" dirty="0">
              <a:solidFill>
                <a:schemeClr val="accent2"/>
              </a:solidFill>
            </a:endParaRPr>
          </a:p>
        </p:txBody>
      </p:sp>
      <p:sp>
        <p:nvSpPr>
          <p:cNvPr id="17" name="TextBox 16">
            <a:extLst>
              <a:ext uri="{FF2B5EF4-FFF2-40B4-BE49-F238E27FC236}">
                <a16:creationId xmlns:a16="http://schemas.microsoft.com/office/drawing/2014/main" id="{11CDB848-6FA4-6E92-757F-469A067A359D}"/>
              </a:ext>
            </a:extLst>
          </p:cNvPr>
          <p:cNvSpPr txBox="1"/>
          <p:nvPr/>
        </p:nvSpPr>
        <p:spPr>
          <a:xfrm>
            <a:off x="4529470" y="4556733"/>
            <a:ext cx="1811079" cy="1649411"/>
          </a:xfrm>
          <a:prstGeom prst="rect">
            <a:avLst/>
          </a:prstGeom>
          <a:noFill/>
        </p:spPr>
        <p:txBody>
          <a:bodyPr wrap="square" lIns="0" tIns="0" rIns="0" bIns="0" rtlCol="0">
            <a:noAutofit/>
          </a:bodyPr>
          <a:lstStyle/>
          <a:p>
            <a:pPr algn="ctr">
              <a:lnSpc>
                <a:spcPct val="90000"/>
              </a:lnSpc>
            </a:pPr>
            <a:r>
              <a:rPr lang="en-US" sz="2000" b="1" dirty="0">
                <a:solidFill>
                  <a:schemeClr val="bg1"/>
                </a:solidFill>
              </a:rPr>
              <a:t>Jared Johnson</a:t>
            </a:r>
          </a:p>
          <a:p>
            <a:pPr algn="ctr">
              <a:lnSpc>
                <a:spcPct val="90000"/>
              </a:lnSpc>
            </a:pPr>
            <a:endParaRPr lang="en-US" sz="2000" b="1" dirty="0">
              <a:solidFill>
                <a:schemeClr val="bg1"/>
              </a:solidFill>
            </a:endParaRPr>
          </a:p>
          <a:p>
            <a:pPr algn="ctr">
              <a:lnSpc>
                <a:spcPct val="90000"/>
              </a:lnSpc>
            </a:pPr>
            <a:endParaRPr lang="en-US" sz="2000" b="1" dirty="0">
              <a:solidFill>
                <a:schemeClr val="bg1"/>
              </a:solidFill>
            </a:endParaRPr>
          </a:p>
          <a:p>
            <a:pPr algn="ctr">
              <a:lnSpc>
                <a:spcPct val="90000"/>
              </a:lnSpc>
            </a:pPr>
            <a:r>
              <a:rPr lang="en-US" sz="2000" b="1" dirty="0">
                <a:solidFill>
                  <a:schemeClr val="bg1"/>
                </a:solidFill>
              </a:rPr>
              <a:t>215-665-5357</a:t>
            </a:r>
          </a:p>
          <a:p>
            <a:pPr algn="ctr">
              <a:lnSpc>
                <a:spcPct val="90000"/>
              </a:lnSpc>
            </a:pPr>
            <a:endParaRPr lang="en-US" sz="2000" b="1" dirty="0">
              <a:solidFill>
                <a:schemeClr val="bg1"/>
              </a:solidFill>
            </a:endParaRPr>
          </a:p>
          <a:p>
            <a:pPr algn="ctr">
              <a:lnSpc>
                <a:spcPct val="90000"/>
              </a:lnSpc>
            </a:pPr>
            <a:r>
              <a:rPr lang="en-US" sz="1400" b="1" dirty="0">
                <a:solidFill>
                  <a:schemeClr val="accent2"/>
                </a:solidFill>
                <a:hlinkClick r:id="rId9">
                  <a:extLst>
                    <a:ext uri="{A12FA001-AC4F-418D-AE19-62706E023703}">
                      <ahyp:hlinkClr xmlns:ahyp="http://schemas.microsoft.com/office/drawing/2018/hyperlinkcolor" val="tx"/>
                    </a:ext>
                  </a:extLst>
                </a:hlinkClick>
              </a:rPr>
              <a:t>jared.johnson@bipc.com</a:t>
            </a:r>
            <a:endParaRPr lang="en-US" sz="1400" b="1" dirty="0">
              <a:solidFill>
                <a:schemeClr val="accent2"/>
              </a:solidFill>
            </a:endParaRPr>
          </a:p>
          <a:p>
            <a:pPr algn="ctr">
              <a:lnSpc>
                <a:spcPct val="90000"/>
              </a:lnSpc>
            </a:pPr>
            <a:endParaRPr lang="en-US" sz="2000" b="1" dirty="0">
              <a:solidFill>
                <a:schemeClr val="bg1"/>
              </a:solidFill>
            </a:endParaRPr>
          </a:p>
        </p:txBody>
      </p:sp>
      <p:sp>
        <p:nvSpPr>
          <p:cNvPr id="18" name="TextBox 17">
            <a:extLst>
              <a:ext uri="{FF2B5EF4-FFF2-40B4-BE49-F238E27FC236}">
                <a16:creationId xmlns:a16="http://schemas.microsoft.com/office/drawing/2014/main" id="{F81509C2-76F5-9BAE-B09F-FD46A86E2829}"/>
              </a:ext>
            </a:extLst>
          </p:cNvPr>
          <p:cNvSpPr txBox="1"/>
          <p:nvPr/>
        </p:nvSpPr>
        <p:spPr>
          <a:xfrm>
            <a:off x="6669084" y="4556734"/>
            <a:ext cx="1349248" cy="264193"/>
          </a:xfrm>
          <a:prstGeom prst="rect">
            <a:avLst/>
          </a:prstGeom>
          <a:noFill/>
        </p:spPr>
        <p:txBody>
          <a:bodyPr wrap="square" lIns="0" tIns="0" rIns="0" bIns="0" rtlCol="0">
            <a:noAutofit/>
          </a:bodyPr>
          <a:lstStyle/>
          <a:p>
            <a:pPr algn="ctr">
              <a:lnSpc>
                <a:spcPct val="90000"/>
              </a:lnSpc>
            </a:pPr>
            <a:r>
              <a:rPr lang="en-US" sz="2000" b="1" dirty="0">
                <a:solidFill>
                  <a:schemeClr val="bg1"/>
                </a:solidFill>
              </a:rPr>
              <a:t>Jennifer Rodriguez</a:t>
            </a:r>
          </a:p>
          <a:p>
            <a:pPr algn="ctr">
              <a:lnSpc>
                <a:spcPct val="90000"/>
              </a:lnSpc>
            </a:pPr>
            <a:endParaRPr lang="en-US" sz="2000" b="1" dirty="0">
              <a:solidFill>
                <a:schemeClr val="bg1"/>
              </a:solidFill>
            </a:endParaRPr>
          </a:p>
          <a:p>
            <a:pPr algn="ctr">
              <a:lnSpc>
                <a:spcPct val="90000"/>
              </a:lnSpc>
            </a:pPr>
            <a:r>
              <a:rPr lang="en-US" sz="2000" b="1" dirty="0">
                <a:solidFill>
                  <a:schemeClr val="bg1"/>
                </a:solidFill>
              </a:rPr>
              <a:t>954-468-2334</a:t>
            </a:r>
          </a:p>
          <a:p>
            <a:pPr algn="ctr">
              <a:lnSpc>
                <a:spcPct val="90000"/>
              </a:lnSpc>
            </a:pPr>
            <a:endParaRPr lang="en-US" sz="2000" b="1" dirty="0">
              <a:solidFill>
                <a:schemeClr val="bg1"/>
              </a:solidFill>
            </a:endParaRPr>
          </a:p>
          <a:p>
            <a:pPr algn="ctr">
              <a:lnSpc>
                <a:spcPct val="90000"/>
              </a:lnSpc>
            </a:pPr>
            <a:r>
              <a:rPr lang="en-US" sz="1400" b="1" dirty="0">
                <a:solidFill>
                  <a:schemeClr val="accent2"/>
                </a:solidFill>
                <a:hlinkClick r:id="rId10">
                  <a:extLst>
                    <a:ext uri="{A12FA001-AC4F-418D-AE19-62706E023703}">
                      <ahyp:hlinkClr xmlns:ahyp="http://schemas.microsoft.com/office/drawing/2018/hyperlinkcolor" val="tx"/>
                    </a:ext>
                  </a:extLst>
                </a:hlinkClick>
              </a:rPr>
              <a:t>jennifer.rodriguez@bipc.com</a:t>
            </a:r>
            <a:endParaRPr lang="en-US" sz="1400" b="1" dirty="0">
              <a:solidFill>
                <a:schemeClr val="accent2"/>
              </a:solidFill>
            </a:endParaRPr>
          </a:p>
          <a:p>
            <a:pPr algn="ctr">
              <a:lnSpc>
                <a:spcPct val="90000"/>
              </a:lnSpc>
            </a:pPr>
            <a:endParaRPr lang="en-US" sz="1400" b="1" dirty="0">
              <a:solidFill>
                <a:schemeClr val="bg1"/>
              </a:solidFill>
            </a:endParaRPr>
          </a:p>
        </p:txBody>
      </p:sp>
      <p:sp>
        <p:nvSpPr>
          <p:cNvPr id="4" name="Title 3">
            <a:extLst>
              <a:ext uri="{FF2B5EF4-FFF2-40B4-BE49-F238E27FC236}">
                <a16:creationId xmlns:a16="http://schemas.microsoft.com/office/drawing/2014/main" id="{CFB59CA6-66D1-6078-514D-4F97E0DF7BD8}"/>
              </a:ext>
            </a:extLst>
          </p:cNvPr>
          <p:cNvSpPr>
            <a:spLocks noGrp="1"/>
          </p:cNvSpPr>
          <p:nvPr>
            <p:ph type="ctrTitle"/>
          </p:nvPr>
        </p:nvSpPr>
        <p:spPr>
          <a:xfrm>
            <a:off x="217945" y="277813"/>
            <a:ext cx="7075910" cy="2296632"/>
          </a:xfrm>
        </p:spPr>
        <p:txBody>
          <a:bodyPr/>
          <a:lstStyle/>
          <a:p>
            <a:r>
              <a:rPr lang="en-US" sz="4000" dirty="0"/>
              <a:t>For additional information or for questions, please contact your Buchanan attorney or one of today’s speakers. Thank you.</a:t>
            </a:r>
          </a:p>
        </p:txBody>
      </p:sp>
    </p:spTree>
    <p:extLst>
      <p:ext uri="{BB962C8B-B14F-4D97-AF65-F5344CB8AC3E}">
        <p14:creationId xmlns:p14="http://schemas.microsoft.com/office/powerpoint/2010/main" val="202434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5205-7D45-1A18-56BC-1B92E4FD4A9A}"/>
              </a:ext>
            </a:extLst>
          </p:cNvPr>
          <p:cNvSpPr>
            <a:spLocks noGrp="1"/>
          </p:cNvSpPr>
          <p:nvPr>
            <p:ph type="title"/>
          </p:nvPr>
        </p:nvSpPr>
        <p:spPr/>
        <p:txBody>
          <a:bodyPr/>
          <a:lstStyle/>
          <a:p>
            <a:r>
              <a:rPr lang="en-US" b="1" dirty="0"/>
              <a:t>Background</a:t>
            </a:r>
          </a:p>
        </p:txBody>
      </p:sp>
      <p:sp>
        <p:nvSpPr>
          <p:cNvPr id="3" name="Content Placeholder 2">
            <a:extLst>
              <a:ext uri="{FF2B5EF4-FFF2-40B4-BE49-F238E27FC236}">
                <a16:creationId xmlns:a16="http://schemas.microsoft.com/office/drawing/2014/main" id="{25CF0CC0-E2B4-749B-8450-F27760A9A31D}"/>
              </a:ext>
            </a:extLst>
          </p:cNvPr>
          <p:cNvSpPr>
            <a:spLocks noGrp="1"/>
          </p:cNvSpPr>
          <p:nvPr>
            <p:ph idx="1"/>
          </p:nvPr>
        </p:nvSpPr>
        <p:spPr/>
        <p:txBody>
          <a:bodyPr/>
          <a:lstStyle/>
          <a:p>
            <a:r>
              <a:rPr lang="en-US" dirty="0"/>
              <a:t>The final reporting rules give rise to a variety of interpretive questions</a:t>
            </a:r>
          </a:p>
          <a:p>
            <a:r>
              <a:rPr lang="en-US" dirty="0"/>
              <a:t>While FinCEN indicated it would provide guidance and educational outreach, its efforts have been modest to date</a:t>
            </a:r>
          </a:p>
          <a:p>
            <a:r>
              <a:rPr lang="en-US" dirty="0"/>
              <a:t>Rulemaking still pending:</a:t>
            </a:r>
          </a:p>
          <a:p>
            <a:pPr lvl="1">
              <a:buFont typeface="Arial" panose="020B0604020202020204" pitchFamily="34" charset="0"/>
              <a:buChar char="•"/>
            </a:pPr>
            <a:r>
              <a:rPr lang="en-US" sz="2800" dirty="0"/>
              <a:t>Final reporting form</a:t>
            </a:r>
          </a:p>
          <a:p>
            <a:pPr lvl="1">
              <a:buFont typeface="Arial" panose="020B0604020202020204" pitchFamily="34" charset="0"/>
              <a:buChar char="•"/>
            </a:pPr>
            <a:r>
              <a:rPr lang="en-US" sz="2800" dirty="0"/>
              <a:t>Rules for access to reported beneficial ownership information</a:t>
            </a:r>
          </a:p>
          <a:p>
            <a:pPr lvl="1">
              <a:buFont typeface="Arial" panose="020B0604020202020204" pitchFamily="34" charset="0"/>
              <a:buChar char="•"/>
            </a:pPr>
            <a:r>
              <a:rPr lang="en-US" sz="2800" dirty="0"/>
              <a:t>Extension of filing period for companies formed during 2024 </a:t>
            </a:r>
          </a:p>
          <a:p>
            <a:pPr lvl="1"/>
            <a:endParaRPr lang="en-US" dirty="0"/>
          </a:p>
          <a:p>
            <a:pPr lvl="1"/>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63A90026-0D91-7EE5-21E0-0CFD9CC89110}"/>
              </a:ext>
            </a:extLst>
          </p:cNvPr>
          <p:cNvSpPr>
            <a:spLocks noGrp="1"/>
          </p:cNvSpPr>
          <p:nvPr>
            <p:ph type="sldNum" sz="quarter" idx="4"/>
          </p:nvPr>
        </p:nvSpPr>
        <p:spPr/>
        <p:txBody>
          <a:bodyPr/>
          <a:lstStyle/>
          <a:p>
            <a:fld id="{975F859B-2565-4C4B-8F59-CDA04D02ECAD}" type="slidenum">
              <a:rPr lang="en-US" smtClean="0"/>
              <a:pPr/>
              <a:t>7</a:t>
            </a:fld>
            <a:endParaRPr lang="en-US" dirty="0"/>
          </a:p>
        </p:txBody>
      </p:sp>
    </p:spTree>
    <p:extLst>
      <p:ext uri="{BB962C8B-B14F-4D97-AF65-F5344CB8AC3E}">
        <p14:creationId xmlns:p14="http://schemas.microsoft.com/office/powerpoint/2010/main" val="212703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close-up of a gear&#10;&#10;Description automatically generated">
            <a:extLst>
              <a:ext uri="{FF2B5EF4-FFF2-40B4-BE49-F238E27FC236}">
                <a16:creationId xmlns:a16="http://schemas.microsoft.com/office/drawing/2014/main" id="{887A7DC3-A2FF-0E34-9753-1EE65C2104B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192" b="8192"/>
          <a:stretch>
            <a:fillRect/>
          </a:stretch>
        </p:blipFill>
        <p:spPr/>
      </p:pic>
      <p:sp>
        <p:nvSpPr>
          <p:cNvPr id="8" name="Text Placeholder 7">
            <a:extLst>
              <a:ext uri="{FF2B5EF4-FFF2-40B4-BE49-F238E27FC236}">
                <a16:creationId xmlns:a16="http://schemas.microsoft.com/office/drawing/2014/main" id="{62ECF401-68AE-4353-ADA9-1D413A0A04B0}"/>
              </a:ext>
            </a:extLst>
          </p:cNvPr>
          <p:cNvSpPr>
            <a:spLocks noGrp="1"/>
          </p:cNvSpPr>
          <p:nvPr>
            <p:ph type="body" sz="quarter" idx="27"/>
          </p:nvPr>
        </p:nvSpPr>
        <p:spPr/>
        <p:txBody>
          <a:bodyPr/>
          <a:lstStyle/>
          <a:p>
            <a:endParaRPr lang="en-US" dirty="0"/>
          </a:p>
        </p:txBody>
      </p:sp>
      <p:sp>
        <p:nvSpPr>
          <p:cNvPr id="5" name="Title 4"/>
          <p:cNvSpPr>
            <a:spLocks noGrp="1"/>
          </p:cNvSpPr>
          <p:nvPr>
            <p:ph type="ctrTitle"/>
          </p:nvPr>
        </p:nvSpPr>
        <p:spPr/>
        <p:txBody>
          <a:bodyPr/>
          <a:lstStyle/>
          <a:p>
            <a:r>
              <a:rPr lang="en-US" dirty="0"/>
              <a:t>Key Dates</a:t>
            </a:r>
          </a:p>
        </p:txBody>
      </p:sp>
    </p:spTree>
    <p:extLst>
      <p:ext uri="{BB962C8B-B14F-4D97-AF65-F5344CB8AC3E}">
        <p14:creationId xmlns:p14="http://schemas.microsoft.com/office/powerpoint/2010/main" val="200863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6182B-AAC6-5F8D-286D-EF6C8ED58928}"/>
              </a:ext>
            </a:extLst>
          </p:cNvPr>
          <p:cNvSpPr>
            <a:spLocks noGrp="1"/>
          </p:cNvSpPr>
          <p:nvPr>
            <p:ph type="title"/>
          </p:nvPr>
        </p:nvSpPr>
        <p:spPr/>
        <p:txBody>
          <a:bodyPr/>
          <a:lstStyle/>
          <a:p>
            <a:r>
              <a:rPr lang="en-US" b="1" dirty="0"/>
              <a:t>Key Dates</a:t>
            </a:r>
          </a:p>
        </p:txBody>
      </p:sp>
      <p:sp>
        <p:nvSpPr>
          <p:cNvPr id="3" name="Content Placeholder 2">
            <a:extLst>
              <a:ext uri="{FF2B5EF4-FFF2-40B4-BE49-F238E27FC236}">
                <a16:creationId xmlns:a16="http://schemas.microsoft.com/office/drawing/2014/main" id="{B410C38A-7F86-7D1F-1FC9-6A80DBB82611}"/>
              </a:ext>
            </a:extLst>
          </p:cNvPr>
          <p:cNvSpPr>
            <a:spLocks noGrp="1"/>
          </p:cNvSpPr>
          <p:nvPr>
            <p:ph idx="1"/>
          </p:nvPr>
        </p:nvSpPr>
        <p:spPr/>
        <p:txBody>
          <a:bodyPr/>
          <a:lstStyle/>
          <a:p>
            <a:pPr marL="0" indent="0">
              <a:buNone/>
            </a:pPr>
            <a:r>
              <a:rPr lang="en-US" b="1" dirty="0"/>
              <a:t>January 1, 2024</a:t>
            </a:r>
          </a:p>
          <a:p>
            <a:pPr lvl="1"/>
            <a:r>
              <a:rPr lang="en-US" dirty="0"/>
              <a:t>A Reporting Company created or registered on or after January 1, 2024 must file an initial beneficial ownership information (BOI) report within 30 days after receiving notice it has been formed or registered</a:t>
            </a:r>
          </a:p>
          <a:p>
            <a:pPr lvl="1"/>
            <a:r>
              <a:rPr lang="en-US" dirty="0"/>
              <a:t>For companies created or registered during 2024 only, there is a pending proposal to extend the filing deadline to 90 days</a:t>
            </a:r>
          </a:p>
          <a:p>
            <a:pPr marL="0" indent="0">
              <a:buNone/>
            </a:pPr>
            <a:r>
              <a:rPr lang="en-US" b="1" dirty="0"/>
              <a:t>January 1, 2025</a:t>
            </a:r>
          </a:p>
          <a:p>
            <a:pPr lvl="1"/>
            <a:r>
              <a:rPr lang="en-US" dirty="0"/>
              <a:t>A Reporting Company created or registered before January 1, 2024 must file an initial beneficial ownership information report before January 1, 2025</a:t>
            </a:r>
          </a:p>
          <a:p>
            <a:endParaRPr lang="en-US" dirty="0"/>
          </a:p>
        </p:txBody>
      </p:sp>
      <p:sp>
        <p:nvSpPr>
          <p:cNvPr id="5" name="Slide Number Placeholder 4">
            <a:extLst>
              <a:ext uri="{FF2B5EF4-FFF2-40B4-BE49-F238E27FC236}">
                <a16:creationId xmlns:a16="http://schemas.microsoft.com/office/drawing/2014/main" id="{EF244085-30ED-6835-4E74-517E208CB37A}"/>
              </a:ext>
            </a:extLst>
          </p:cNvPr>
          <p:cNvSpPr>
            <a:spLocks noGrp="1"/>
          </p:cNvSpPr>
          <p:nvPr>
            <p:ph type="sldNum" sz="quarter" idx="4"/>
          </p:nvPr>
        </p:nvSpPr>
        <p:spPr/>
        <p:txBody>
          <a:bodyPr/>
          <a:lstStyle/>
          <a:p>
            <a:fld id="{975F859B-2565-4C4B-8F59-CDA04D02ECAD}" type="slidenum">
              <a:rPr lang="en-US" smtClean="0"/>
              <a:pPr/>
              <a:t>9</a:t>
            </a:fld>
            <a:endParaRPr lang="en-US" dirty="0"/>
          </a:p>
        </p:txBody>
      </p:sp>
    </p:spTree>
    <p:extLst>
      <p:ext uri="{BB962C8B-B14F-4D97-AF65-F5344CB8AC3E}">
        <p14:creationId xmlns:p14="http://schemas.microsoft.com/office/powerpoint/2010/main" val="86114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
      <a:dk1>
        <a:srgbClr val="414042"/>
      </a:dk1>
      <a:lt1>
        <a:srgbClr val="FFFFFF"/>
      </a:lt1>
      <a:dk2>
        <a:srgbClr val="0E416B"/>
      </a:dk2>
      <a:lt2>
        <a:srgbClr val="A7A9AC"/>
      </a:lt2>
      <a:accent1>
        <a:srgbClr val="0E416B"/>
      </a:accent1>
      <a:accent2>
        <a:srgbClr val="FF5000"/>
      </a:accent2>
      <a:accent3>
        <a:srgbClr val="00AFAA"/>
      </a:accent3>
      <a:accent4>
        <a:srgbClr val="FFA400"/>
      </a:accent4>
      <a:accent5>
        <a:srgbClr val="9E4777"/>
      </a:accent5>
      <a:accent6>
        <a:srgbClr val="CFDB00"/>
      </a:accent6>
      <a:hlink>
        <a:srgbClr val="0E416B"/>
      </a:hlink>
      <a:folHlink>
        <a:srgbClr val="1769AD"/>
      </a:folHlink>
    </a:clrScheme>
    <a:fontScheme name="Custom 1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rmAutofit/>
      </a:bodyPr>
      <a:lstStyle>
        <a:defPPr>
          <a:lnSpc>
            <a:spcPct val="90000"/>
          </a:lnSpc>
          <a:defRPr sz="2400" dirty="0" err="1" smtClean="0"/>
        </a:defPPr>
      </a:lstStyle>
    </a:txDef>
  </a:objectDefaults>
  <a:extraClrSchemeLst/>
  <a:extLst>
    <a:ext uri="{05A4C25C-085E-4340-85A3-A5531E510DB2}">
      <thm15:themeFamily xmlns:thm15="http://schemas.microsoft.com/office/thememl/2012/main" name="Buchanan PowerPoint Template.potx" id="{73EBA55E-3DB2-4FF4-A88C-A0EF2BD0A6AA}" vid="{40449043-1BE9-4203-B48F-4BADC4E866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Buchanan PowerPoint Template</Template>
  <TotalTime>1317</TotalTime>
  <Words>4672</Words>
  <Application>Microsoft Office PowerPoint</Application>
  <PresentationFormat>Widescreen</PresentationFormat>
  <Paragraphs>434</Paragraphs>
  <Slides>67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Arial Narrow</vt:lpstr>
      <vt:lpstr>Calibri</vt:lpstr>
      <vt:lpstr>Symbol</vt:lpstr>
      <vt:lpstr>Wingdings</vt:lpstr>
      <vt:lpstr>Office Theme</vt:lpstr>
      <vt:lpstr>The Corporate Transparency Act – Are You Ready? Brian North, Steve Smith, Jared Johnson, and Jennifer Rodriguez</vt:lpstr>
      <vt:lpstr>The CTA marks a seismic shift in the legal landscape for businesses operating in the United States.</vt:lpstr>
      <vt:lpstr>Today’s Agenda</vt:lpstr>
      <vt:lpstr>Background</vt:lpstr>
      <vt:lpstr>[T]he relative ease with which U.S. corporations can be established, their opaqueness and their perceived global credibility make them attractive to abuse for [money laundering and terrorism financing], domestically as well as internationally.</vt:lpstr>
      <vt:lpstr>Background</vt:lpstr>
      <vt:lpstr>Background</vt:lpstr>
      <vt:lpstr>Key Dates</vt:lpstr>
      <vt:lpstr>Key Dates</vt:lpstr>
      <vt:lpstr>Reporting Companies</vt:lpstr>
      <vt:lpstr>Who Must File Beneficial Ownership Information (BOI) Reports?</vt:lpstr>
      <vt:lpstr>Domestic Reporting Company</vt:lpstr>
      <vt:lpstr>Foreign Reporting Company</vt:lpstr>
      <vt:lpstr>Exemptions</vt:lpstr>
      <vt:lpstr>Exemption – Large Operating Company</vt:lpstr>
      <vt:lpstr>Exemption – Publicly Traded Company</vt:lpstr>
      <vt:lpstr>Exemption – Tax-Exempt Entity</vt:lpstr>
      <vt:lpstr>Exemption – Pooled Investment Vehicle</vt:lpstr>
      <vt:lpstr>Exemption – Wholly Owned Subsidiary of an Exempt Entity</vt:lpstr>
      <vt:lpstr>Exemption – Inactive Entity</vt:lpstr>
      <vt:lpstr>Exemption – Regulated Entities</vt:lpstr>
      <vt:lpstr>Exemption - Takeaways</vt:lpstr>
      <vt:lpstr>Contents of BOI Reports</vt:lpstr>
      <vt:lpstr>PowerPoint Presentation</vt:lpstr>
      <vt:lpstr>PowerPoint Presentation</vt:lpstr>
      <vt:lpstr>Contents of Report – Reporting Company</vt:lpstr>
      <vt:lpstr>Contents of Report - Beneficial Owners</vt:lpstr>
      <vt:lpstr>Unknown Beneficial Owner Information</vt:lpstr>
      <vt:lpstr>Contents of Report – Company Applicants</vt:lpstr>
      <vt:lpstr>Contents of Report – FinCEN Identifier</vt:lpstr>
      <vt:lpstr>Contents of Report – Certification </vt:lpstr>
      <vt:lpstr>Filing Process</vt:lpstr>
      <vt:lpstr>Practical Impact</vt:lpstr>
      <vt:lpstr>Beneficial Owner Secure System (BOSS)</vt:lpstr>
      <vt:lpstr>Privilege </vt:lpstr>
      <vt:lpstr>Who are Beneficial Owners?</vt:lpstr>
      <vt:lpstr>Beneficial Owners</vt:lpstr>
      <vt:lpstr>Beneficial Owner – Substantial Control</vt:lpstr>
      <vt:lpstr>Beneficial Owner – Substantial Control</vt:lpstr>
      <vt:lpstr>Beneficial Owner – Substantial Control</vt:lpstr>
      <vt:lpstr>Beneficial Owners – Ownership Interests</vt:lpstr>
      <vt:lpstr>Beneficial Ownership – Ownership Interests</vt:lpstr>
      <vt:lpstr>Beneficial Ownership – Ownership Interests</vt:lpstr>
      <vt:lpstr>Beneficial Ownership - Exceptions</vt:lpstr>
      <vt:lpstr>Who is a Company Applicant?</vt:lpstr>
      <vt:lpstr>Company Applicant</vt:lpstr>
      <vt:lpstr>Company Applicant</vt:lpstr>
      <vt:lpstr>Obligation to Update BOI Reports</vt:lpstr>
      <vt:lpstr>Updated BOI Reports</vt:lpstr>
      <vt:lpstr>Corrected BOI Reports</vt:lpstr>
      <vt:lpstr>Penalties for Violation</vt:lpstr>
      <vt:lpstr>Penalties</vt:lpstr>
      <vt:lpstr>Penalties</vt:lpstr>
      <vt:lpstr>Penalties – Misuse and Unauthorized Disclosure</vt:lpstr>
      <vt:lpstr>Safe Harbor</vt:lpstr>
      <vt:lpstr>Access to Information</vt:lpstr>
      <vt:lpstr>Access to Information</vt:lpstr>
      <vt:lpstr>Interagency versus Intradepartmental Access</vt:lpstr>
      <vt:lpstr>Use of Information</vt:lpstr>
      <vt:lpstr>Further Developments</vt:lpstr>
      <vt:lpstr>Possible Variables</vt:lpstr>
      <vt:lpstr>Possible Variables</vt:lpstr>
      <vt:lpstr>What You Should be Doing Now</vt:lpstr>
      <vt:lpstr>What You Should be Doing Now</vt:lpstr>
      <vt:lpstr>CLE CREDIT INFORMATION  CLE KEYWORD: CTA  To obtain your CLE credit, please complete the post-event survey (it will show on your screen when you leave the webinar) or email the keyword to:  Pamela Mannion | pamela.mannion@bipc.com </vt:lpstr>
      <vt:lpstr>Questions?</vt:lpstr>
      <vt:lpstr>For additional information or for questions, please contact your Buchanan attorney or one of today’s speakers. Thank you.</vt:lpstr>
    </vt:vector>
  </TitlesOfParts>
  <Manager/>
  <Company>Buchanan Ingersoll &amp; Rooney 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Transparency Act</dc:title>
  <dc:creator>Author</dc:creator>
  <cp:lastModifiedBy>Kimberly B. Schriver</cp:lastModifiedBy>
  <cp:revision>19</cp:revision>
  <cp:lastPrinted>2023-09-01T19:27:20Z</cp:lastPrinted>
  <dcterms:created xsi:type="dcterms:W3CDTF">2023-09-01T17:16:11Z</dcterms:created>
  <dcterms:modified xsi:type="dcterms:W3CDTF">2023-11-02T15:04:24Z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dDocumentId">
    <vt:lpwstr>4856-0039-8733</vt:lpwstr>
  </property>
</Properties>
</file>